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418" r:id="rId4"/>
    <p:sldId id="564" r:id="rId5"/>
    <p:sldId id="562" r:id="rId6"/>
    <p:sldId id="563" r:id="rId7"/>
    <p:sldId id="565" r:id="rId8"/>
    <p:sldId id="484" r:id="rId9"/>
    <p:sldId id="485" r:id="rId10"/>
    <p:sldId id="480" r:id="rId11"/>
    <p:sldId id="481" r:id="rId12"/>
    <p:sldId id="486" r:id="rId13"/>
    <p:sldId id="482" r:id="rId14"/>
    <p:sldId id="489" r:id="rId15"/>
    <p:sldId id="567" r:id="rId16"/>
    <p:sldId id="568" r:id="rId17"/>
    <p:sldId id="569" r:id="rId18"/>
    <p:sldId id="487" r:id="rId19"/>
    <p:sldId id="488" r:id="rId20"/>
    <p:sldId id="493" r:id="rId21"/>
    <p:sldId id="491" r:id="rId22"/>
    <p:sldId id="492" r:id="rId23"/>
    <p:sldId id="570" r:id="rId24"/>
    <p:sldId id="483" r:id="rId25"/>
    <p:sldId id="500" r:id="rId26"/>
    <p:sldId id="501" r:id="rId27"/>
    <p:sldId id="494" r:id="rId28"/>
    <p:sldId id="495" r:id="rId29"/>
    <p:sldId id="496" r:id="rId30"/>
    <p:sldId id="507" r:id="rId31"/>
    <p:sldId id="508" r:id="rId32"/>
    <p:sldId id="511" r:id="rId33"/>
    <p:sldId id="513" r:id="rId34"/>
    <p:sldId id="512" r:id="rId35"/>
    <p:sldId id="510" r:id="rId36"/>
    <p:sldId id="502" r:id="rId37"/>
    <p:sldId id="506" r:id="rId38"/>
    <p:sldId id="503" r:id="rId39"/>
    <p:sldId id="522" r:id="rId40"/>
    <p:sldId id="518" r:id="rId41"/>
    <p:sldId id="526" r:id="rId42"/>
    <p:sldId id="519" r:id="rId43"/>
    <p:sldId id="521" r:id="rId44"/>
    <p:sldId id="545" r:id="rId45"/>
    <p:sldId id="546" r:id="rId46"/>
    <p:sldId id="572" r:id="rId47"/>
    <p:sldId id="575" r:id="rId48"/>
    <p:sldId id="574" r:id="rId49"/>
    <p:sldId id="576" r:id="rId50"/>
    <p:sldId id="547" r:id="rId51"/>
    <p:sldId id="548" r:id="rId52"/>
    <p:sldId id="520" r:id="rId53"/>
    <p:sldId id="523" r:id="rId54"/>
    <p:sldId id="524" r:id="rId55"/>
    <p:sldId id="516" r:id="rId56"/>
    <p:sldId id="517" r:id="rId57"/>
    <p:sldId id="527" r:id="rId58"/>
    <p:sldId id="528" r:id="rId59"/>
    <p:sldId id="531" r:id="rId60"/>
    <p:sldId id="532" r:id="rId61"/>
    <p:sldId id="533" r:id="rId62"/>
    <p:sldId id="534" r:id="rId63"/>
    <p:sldId id="529" r:id="rId64"/>
    <p:sldId id="536" r:id="rId65"/>
    <p:sldId id="578" r:id="rId66"/>
    <p:sldId id="539" r:id="rId67"/>
    <p:sldId id="540" r:id="rId68"/>
    <p:sldId id="541" r:id="rId69"/>
    <p:sldId id="525" r:id="rId70"/>
    <p:sldId id="543" r:id="rId71"/>
    <p:sldId id="544" r:id="rId72"/>
    <p:sldId id="549" r:id="rId73"/>
    <p:sldId id="550" r:id="rId74"/>
    <p:sldId id="551" r:id="rId75"/>
    <p:sldId id="552" r:id="rId76"/>
    <p:sldId id="553" r:id="rId77"/>
    <p:sldId id="554" r:id="rId78"/>
    <p:sldId id="497" r:id="rId79"/>
    <p:sldId id="555" r:id="rId80"/>
    <p:sldId id="556" r:id="rId81"/>
    <p:sldId id="579" r:id="rId82"/>
    <p:sldId id="557" r:id="rId83"/>
    <p:sldId id="558" r:id="rId84"/>
    <p:sldId id="559" r:id="rId85"/>
    <p:sldId id="560" r:id="rId86"/>
    <p:sldId id="561" r:id="rId87"/>
    <p:sldId id="479" r:id="rId8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65B88BE-7067-4E01-A3DC-10AFCF848BC8}">
          <p14:sldIdLst>
            <p14:sldId id="256"/>
            <p14:sldId id="257"/>
            <p14:sldId id="418"/>
            <p14:sldId id="564"/>
            <p14:sldId id="562"/>
            <p14:sldId id="563"/>
            <p14:sldId id="565"/>
            <p14:sldId id="484"/>
            <p14:sldId id="485"/>
            <p14:sldId id="480"/>
            <p14:sldId id="481"/>
            <p14:sldId id="486"/>
            <p14:sldId id="482"/>
            <p14:sldId id="489"/>
            <p14:sldId id="567"/>
            <p14:sldId id="568"/>
            <p14:sldId id="569"/>
            <p14:sldId id="487"/>
            <p14:sldId id="488"/>
            <p14:sldId id="493"/>
            <p14:sldId id="491"/>
            <p14:sldId id="492"/>
            <p14:sldId id="570"/>
            <p14:sldId id="483"/>
            <p14:sldId id="500"/>
            <p14:sldId id="501"/>
            <p14:sldId id="494"/>
            <p14:sldId id="495"/>
            <p14:sldId id="496"/>
            <p14:sldId id="507"/>
            <p14:sldId id="508"/>
            <p14:sldId id="511"/>
            <p14:sldId id="513"/>
            <p14:sldId id="512"/>
            <p14:sldId id="510"/>
            <p14:sldId id="502"/>
            <p14:sldId id="506"/>
            <p14:sldId id="503"/>
            <p14:sldId id="522"/>
            <p14:sldId id="518"/>
            <p14:sldId id="526"/>
            <p14:sldId id="519"/>
            <p14:sldId id="521"/>
            <p14:sldId id="545"/>
            <p14:sldId id="546"/>
            <p14:sldId id="572"/>
            <p14:sldId id="575"/>
            <p14:sldId id="574"/>
            <p14:sldId id="576"/>
            <p14:sldId id="547"/>
            <p14:sldId id="548"/>
            <p14:sldId id="520"/>
            <p14:sldId id="523"/>
            <p14:sldId id="524"/>
            <p14:sldId id="516"/>
            <p14:sldId id="517"/>
            <p14:sldId id="527"/>
            <p14:sldId id="528"/>
            <p14:sldId id="531"/>
            <p14:sldId id="532"/>
            <p14:sldId id="533"/>
            <p14:sldId id="534"/>
            <p14:sldId id="529"/>
            <p14:sldId id="536"/>
            <p14:sldId id="578"/>
            <p14:sldId id="539"/>
            <p14:sldId id="540"/>
            <p14:sldId id="541"/>
            <p14:sldId id="525"/>
            <p14:sldId id="543"/>
            <p14:sldId id="544"/>
            <p14:sldId id="549"/>
            <p14:sldId id="550"/>
            <p14:sldId id="551"/>
            <p14:sldId id="552"/>
            <p14:sldId id="553"/>
            <p14:sldId id="554"/>
            <p14:sldId id="497"/>
            <p14:sldId id="555"/>
            <p14:sldId id="556"/>
            <p14:sldId id="579"/>
            <p14:sldId id="557"/>
            <p14:sldId id="558"/>
            <p14:sldId id="559"/>
            <p14:sldId id="560"/>
            <p14:sldId id="561"/>
            <p14:sldId id="4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Bernatsky" initials="PB" lastIdx="3" clrIdx="0">
    <p:extLst>
      <p:ext uri="{19B8F6BF-5375-455C-9EA6-DF929625EA0E}">
        <p15:presenceInfo xmlns:p15="http://schemas.microsoft.com/office/powerpoint/2012/main" userId="ccc84f90653f6d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5529" autoAdjust="0"/>
  </p:normalViewPr>
  <p:slideViewPr>
    <p:cSldViewPr snapToGrid="0">
      <p:cViewPr varScale="1">
        <p:scale>
          <a:sx n="86" d="100"/>
          <a:sy n="86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95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1C54A-6947-426C-B525-F25AAC6D8000}" type="datetimeFigureOut">
              <a:rPr lang="LID4096" smtClean="0"/>
              <a:t>04/06/2025</a:t>
            </a:fld>
            <a:endParaRPr lang="LID4096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E16E5-A75C-4DD5-8B93-6FB68F18C13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97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47616F-E2AF-5AFF-C83A-FE3735AD8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F40183-988B-BA61-B91E-493895FD9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93C7B4-DBE6-06CE-CFC7-F4ED4D997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04/06/2025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5BB8FF-A395-C430-3789-0945A531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F6F5BE-4CB2-9257-FD2E-739215DB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5462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432ABC-7F92-53F8-6B38-14EBA795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74F8DD-3073-73DB-0FEC-83EE799CF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52118E-3EA2-A9A4-2BC2-E44B3237E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04/06/2025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9690F8-6FA6-1F50-D67E-E6622891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72A8B7-B8F9-CA99-A4E2-0D1A6411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9267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04C6878-D0A6-5DB7-DDA4-5524F63A1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290E6A-E317-C5F4-3234-CA514674E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27F236-BB3C-2C98-8A01-D5793677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04/06/2025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B6E046-C620-4F58-405E-9C0103599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06496C-B074-7D9D-1BB6-63F00672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1811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2D562-7427-3307-029D-4B44232F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8B9DD3-38AD-093A-348B-69D8AF958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409026-C297-8D81-0690-BCF909A21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04/06/2025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B93BB5-71D6-265C-76BF-7BA55253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B812ED-7C3E-2E99-174E-7CBA5506E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28364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27F112-08AD-1D83-FA9D-D723E27CA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D4462B-7C02-3784-D700-720E99BA1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B8AEC1-27F7-FAA3-29A1-66B8783B8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04/06/2025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9F6EE4-5AF4-CE7C-B7F4-C587BFEC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262F68-CBA3-0915-2295-961EC87EC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270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EAAB05-2830-EFAE-DE4B-ACD17427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4D6307-654D-D982-4407-B8F3D7946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186F62-1DB1-3C6F-EA13-795572FAE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940FA2-011F-64EB-05FB-8559EF775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04/06/2025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7AD932-F2FD-1AF1-F4D9-F5E82D0C6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145922-4144-9D1A-7394-C3749738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9375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C79E9-E032-A699-2CFB-44AC9283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2F1728-CD76-7149-9437-8308AF8E6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E31FA6F-EC02-4DE3-6650-B80F00E86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6F9C784-C313-EF39-B97C-F19B68E627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9EC93D1-A12D-D057-6BE7-78586123A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39B00CC-01F6-7087-C302-940F9C98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04/06/2025</a:t>
            </a:fld>
            <a:endParaRPr lang="LID4096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6EBCC5B-A9F4-C18A-35F5-2949CEAAC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8B959-499F-742D-E1FF-78941C4BC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0290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B2447-25C4-6DCF-DAD4-FEDF21FF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846070A-CABC-8A01-79F7-51A84F44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04/06/2025</a:t>
            </a:fld>
            <a:endParaRPr lang="LID4096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6485DBC-EE1F-353D-3249-9E99780A5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FD416B2-2B57-8CF9-D053-EF6A7AB1F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36694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A9FDE4F-142C-5FCB-A615-EDAA13534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04/06/2025</a:t>
            </a:fld>
            <a:endParaRPr lang="LID4096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6EB5D2-B75C-FB77-8F63-19FA5384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B97733-0993-8A78-D35D-65EA8B9F8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005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8FC8E-4425-CC0C-710F-98C6425E3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3CCAC-EA76-40D6-17B2-7C2AFD43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FDA7B0-EDAC-58A1-8AED-C4E8D631B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C5F31B-981C-419A-6E49-3095113F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04/06/2025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98C04E2-0ACD-F790-199B-7863EDE0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0F2067-A078-C57A-9204-3A8B2F260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9211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129DED-D98F-B6A2-AD7C-772F99A34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0C5605-1482-0713-0D51-A3FAC7815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A60C0B-E2FB-D11A-ADBF-D996E01CF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DE09DD-B690-CF21-DFC4-F02331B6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04/06/2025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16318B-2EDE-3598-7847-C4B423955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7F3B72-6E6E-8853-E9C1-9458DC7C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140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D0170-EF02-F5B2-75D2-863D12552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7FE9A8-6239-E8DA-5893-CC54DCF5A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C7A97B-8B60-4C6E-4780-AF77C5AA11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700BE-7692-4207-B54B-A48E0B87749C}" type="datetimeFigureOut">
              <a:rPr lang="LID4096" smtClean="0"/>
              <a:t>04/06/2025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9804F4-87F9-55E6-92A8-EB0A9D1E6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4F28E9-786F-C124-9986-B7AAB37E4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0367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opengroup.org/onlinepubs/9799919799/utilities/ar.html" TargetMode="External"/><Relationship Id="rId2" Type="http://schemas.openxmlformats.org/officeDocument/2006/relationships/hyperlink" Target="https://llvm.org/docs/CommandGuide/llvm-ar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llvm.org/docs/CommandGuide/llvm-ar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lvm.org/docs/CommandGuide/llvm-ranlib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make.org/cmake/help/latest/command/add_library.html#add-library" TargetMode="External"/><Relationship Id="rId2" Type="http://schemas.openxmlformats.org/officeDocument/2006/relationships/hyperlink" Target="https://cmake.org/cmake/help/latest/command/include_directori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make.org/cmake/help/latest/command/target_link_libraries.html#command:target_link_librarie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learn.microsoft.com/en-us/cpp/preprocessor/comment-c-cpp?view=msvc-170#li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x0nu11byt3/bcb35c3de461e5fb66173071a2379779" TargetMode="External"/><Relationship Id="rId2" Type="http://schemas.openxmlformats.org/officeDocument/2006/relationships/hyperlink" Target="https://learn.microsoft.com/en-us/windows/win32/debug/pe-forma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cpp/cpp/dllexport-dllimport?view=msvc-170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in32/debug/pe-format#general-concepts" TargetMode="External"/><Relationship Id="rId2" Type="http://schemas.openxmlformats.org/officeDocument/2006/relationships/hyperlink" Target="https://learn.microsoft.com/en-us/windows/win32/debug/pe-format#the-edata-section-image-only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learn.microsoft.com/en-us/cpp/build/reference/dumpbin-options?view=msvc-17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cpp/build/exporting-functions-from-a-dll-by-ordinal-rather-than-by-name?view=msvc-170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windows/win32/debug/pe-format#the-idata-section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learn.microsoft.com/en-us/windows/win32/api/libloaderapi/nf-libloaderapi-loadlibrary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learn.microsoft.com/en-us/windows/win32/api/libloaderapi/nf-libloaderapi-freelibrar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hyperlink" Target="https://learn.microsoft.com/en-us/windows/win32/api/libloaderapi/nf-libloaderapi-getprocaddress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pubs.opengroup.org/onlinepubs/9799919799/functions/dlopen.html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opengroup.org/onlinepubs/9799919799/functions/dlsym.html" TargetMode="External"/><Relationship Id="rId2" Type="http://schemas.openxmlformats.org/officeDocument/2006/relationships/hyperlink" Target="https://pubs.opengroup.org/onlinepubs/9799919799/functions/dlclos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pubs.opengroup.org/onlinepubs/9799919799/functions/dlerror.html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learn.microsoft.com/en-us/windows/win32/dlls/dllmai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hyperlink" Target="https://clang.llvm.org/docs/AttributeReference.html#constructor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bin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975775-7036-98AF-A483-822007F37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523" y="1186961"/>
            <a:ext cx="11558954" cy="960194"/>
          </a:xfrm>
          <a:ln>
            <a:noFill/>
          </a:ln>
          <a:effectLst/>
        </p:spPr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Системное программирование</a:t>
            </a:r>
            <a:endParaRPr lang="LID4096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49BFEE-497D-21FD-61AE-CA3D26753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810" y="3697763"/>
            <a:ext cx="9170377" cy="4618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Библиотеки</a:t>
            </a:r>
          </a:p>
          <a:p>
            <a:endParaRPr lang="LID4096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3AED9-28E1-DDF9-E07D-185D5DD54F4C}"/>
              </a:ext>
            </a:extLst>
          </p:cNvPr>
          <p:cNvSpPr txBox="1"/>
          <p:nvPr/>
        </p:nvSpPr>
        <p:spPr>
          <a:xfrm>
            <a:off x="3200400" y="650631"/>
            <a:ext cx="562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77C454-9338-E7F4-034B-E11CD51ED0FB}"/>
              </a:ext>
            </a:extLst>
          </p:cNvPr>
          <p:cNvSpPr txBox="1"/>
          <p:nvPr/>
        </p:nvSpPr>
        <p:spPr>
          <a:xfrm>
            <a:off x="5190337" y="3051019"/>
            <a:ext cx="18082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</a:rPr>
              <a:t>Лекция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endParaRPr lang="ru-RU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19E2ADD-505C-77F2-DF62-A29BD8ED577A}"/>
              </a:ext>
            </a:extLst>
          </p:cNvPr>
          <p:cNvCxnSpPr/>
          <p:nvPr/>
        </p:nvCxnSpPr>
        <p:spPr>
          <a:xfrm>
            <a:off x="4339704" y="3574239"/>
            <a:ext cx="35095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8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D2C09-4694-6646-68B0-47E3861BD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347E20C-017E-E147-9EFC-1C6984996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592705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7837DC7C-684B-8EAF-D9C2-18DBBDA51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6D8E3FD-408D-2100-BA42-9BBB5C2C3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Статическая библиотека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по сути, является обычным файлом, содержащим копии всех помещенных в него объектных файлов. В архиве также хранятся различные атрибуты для каждого объектного файла, включая права доступа, числовые идентификаторы пользователя и группы и время последнего изменения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Unix-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подобных системах статическим библиотекам принято давать имена вида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libname.a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Windows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каких-либо общепринятых правил наименования статических библиотек нет</a:t>
            </a:r>
          </a:p>
        </p:txBody>
      </p:sp>
    </p:spTree>
    <p:extLst>
      <p:ext uri="{BB962C8B-B14F-4D97-AF65-F5344CB8AC3E}">
        <p14:creationId xmlns:p14="http://schemas.microsoft.com/office/powerpoint/2010/main" val="3090484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34992-750B-764D-D7AE-DE8EC4E36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DC33C11-8E22-201E-CA6C-68BEB1E3E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691150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41406098-DF37-5F41-E765-1EE32C869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FB141BFF-2D9C-C995-AE0A-53D4A75DA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Статические библиотеки имеют следующие положительные стороны: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можно поместить набор часто используемых объектных файлов в единую библиотеку, которую потом можно будет применять для сборки разных программ; при этом не нужно будет перекомпилировать оригинальные исходные тексты при компоновке каждой программы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упрощаются команды для компоновки. Вместо перечисления длинного списка объектных файлов можно указать всего лишь имя статической библиотеки. Компоновщик знает, как выполнять поиск по ней и извлекать объекты, необходимые для создания исполняемого файла</a:t>
            </a:r>
          </a:p>
        </p:txBody>
      </p:sp>
    </p:spTree>
    <p:extLst>
      <p:ext uri="{BB962C8B-B14F-4D97-AF65-F5344CB8AC3E}">
        <p14:creationId xmlns:p14="http://schemas.microsoft.com/office/powerpoint/2010/main" val="3961928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C54EC-8338-8410-ABA7-4C71987C0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B3DCB8B-CA66-6150-C502-467B53AF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490582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89B438BF-10AE-70E3-19C8-16CAF9EA4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1833122-6093-8582-A130-AC988B087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понятно из названия при использовании статической библиотеки речь идёт о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раннем (статическом) связывании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результате такого связывания весь объектный код содержащийся в библиотеке внедряется в будущий исполняемый файл на этапе компоновки или трансляции (последнее – это особый случай о котором чуть позже)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Рассматриваемый далее пример для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Windows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будет собираться идентичным образом и на ОС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Linux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(утилита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llvm-ar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может отсутствовать, что решается либо установкой через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sudo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apt install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llvm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либо использованием утилиты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), </a:t>
            </a:r>
            <a:r>
              <a:rPr lang="ru-RU" sz="3000" dirty="0">
                <a:latin typeface="Cambria" panose="02040503050406030204" pitchFamily="18" charset="0"/>
                <a:ea typeface="Cambria" panose="02040503050406030204" pitchFamily="18" charset="0"/>
              </a:rPr>
              <a:t>а</a:t>
            </a:r>
            <a:r>
              <a:rPr lang="ru-RU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отличия будут приведены в конце примера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Также рассматриваемый пример не будет корректно работать на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Linux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, в силу особенностей вывода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char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и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wchar_t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друг за другом</a:t>
            </a: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6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969C7-6024-5659-79BB-573079C60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3A44B812-6170-1C5C-A8C9-C81B65C64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621045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F9CD6A9A-DBA7-6616-5A02-DE43F9D8C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B09230C-8290-822E-D6B4-75991F61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 статической библиотеки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2FA4ECA-2610-1727-7ED8-8E3BFA2EB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36800"/>
            <a:ext cx="6256562" cy="983065"/>
          </a:xfrm>
          <a:prstGeom prst="rect">
            <a:avLst/>
          </a:prstGeom>
        </p:spPr>
      </p:pic>
      <p:sp>
        <p:nvSpPr>
          <p:cNvPr id="14" name="Объект 6">
            <a:extLst>
              <a:ext uri="{FF2B5EF4-FFF2-40B4-BE49-F238E27FC236}">
                <a16:creationId xmlns:a16="http://schemas.microsoft.com/office/drawing/2014/main" id="{08C334B3-A285-844B-4198-6D32704E81D1}"/>
              </a:ext>
            </a:extLst>
          </p:cNvPr>
          <p:cNvSpPr txBox="1">
            <a:spLocks/>
          </p:cNvSpPr>
          <p:nvPr/>
        </p:nvSpPr>
        <p:spPr>
          <a:xfrm>
            <a:off x="762699" y="2445594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TestA.c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03F2C08-6149-699D-7366-E31A29E5C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4336015"/>
            <a:ext cx="6256562" cy="957134"/>
          </a:xfrm>
          <a:prstGeom prst="rect">
            <a:avLst/>
          </a:prstGeom>
        </p:spPr>
      </p:pic>
      <p:sp>
        <p:nvSpPr>
          <p:cNvPr id="16" name="Объект 6">
            <a:extLst>
              <a:ext uri="{FF2B5EF4-FFF2-40B4-BE49-F238E27FC236}">
                <a16:creationId xmlns:a16="http://schemas.microsoft.com/office/drawing/2014/main" id="{B81217BE-055F-F6CE-5CE2-6D837612C7F5}"/>
              </a:ext>
            </a:extLst>
          </p:cNvPr>
          <p:cNvSpPr txBox="1">
            <a:spLocks/>
          </p:cNvSpPr>
          <p:nvPr/>
        </p:nvSpPr>
        <p:spPr>
          <a:xfrm>
            <a:off x="762699" y="3931844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TestW.c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858A92F-3E10-9C34-5DB7-AC9FC4919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466" y="2836800"/>
            <a:ext cx="3454934" cy="1575935"/>
          </a:xfrm>
          <a:prstGeom prst="rect">
            <a:avLst/>
          </a:prstGeom>
        </p:spPr>
      </p:pic>
      <p:sp>
        <p:nvSpPr>
          <p:cNvPr id="19" name="Объект 6">
            <a:extLst>
              <a:ext uri="{FF2B5EF4-FFF2-40B4-BE49-F238E27FC236}">
                <a16:creationId xmlns:a16="http://schemas.microsoft.com/office/drawing/2014/main" id="{1EB3D86F-B889-F287-05D2-D0DCD010F086}"/>
              </a:ext>
            </a:extLst>
          </p:cNvPr>
          <p:cNvSpPr txBox="1">
            <a:spLocks/>
          </p:cNvSpPr>
          <p:nvPr/>
        </p:nvSpPr>
        <p:spPr>
          <a:xfrm>
            <a:off x="7668237" y="2442518"/>
            <a:ext cx="1593209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Test-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client.c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68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6E3BF-C1EE-2843-98D9-5306B140B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D4629A2-B12B-F1C2-3242-D03143681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859709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10F512A3-1A17-F8B8-331F-7C423F525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844EB91-5562-BF17-ACE3-6E37D8388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 статической библиотеки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w/o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33F097-CAB4-B35D-6AF6-6313E4B2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4313"/>
            <a:ext cx="3539377" cy="3223361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BC539337-95ED-0E89-DD2E-6F30B4645426}"/>
              </a:ext>
            </a:extLst>
          </p:cNvPr>
          <p:cNvSpPr/>
          <p:nvPr/>
        </p:nvSpPr>
        <p:spPr>
          <a:xfrm>
            <a:off x="5603146" y="3394257"/>
            <a:ext cx="985708" cy="719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E0D83B-4807-1FCB-C9F8-72B674336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6906" y="5691018"/>
            <a:ext cx="8198187" cy="83623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0DF6AD4-0947-26EE-BADD-AB540D6F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423" y="2194962"/>
            <a:ext cx="3021513" cy="32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81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C54EC-8338-8410-ABA7-4C71987C0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B3DCB8B-CA66-6150-C502-467B53AF181C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89B438BF-10AE-70E3-19C8-16CAF9EA4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1833122-6093-8582-A130-AC988B087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уже упоминалось, да и видно на примере, для создания и редактирования статических библиотек используется утилита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ar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или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llvm-ar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которая имеет следующую форму:</a:t>
            </a:r>
          </a:p>
          <a:p>
            <a:pPr marL="0" indent="0"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	   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ar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&lt;operation&gt;[modifiers] &lt;archive&gt; [files]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Аргумент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operation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состоит из буквы которая является кодом операции, а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modifiers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- модификаторами, влияющим на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то, как эта операция будет выполняться, которые записываются как набор букв слитно с буквой операции</a:t>
            </a:r>
          </a:p>
          <a:p>
            <a:pPr marL="0" indent="0">
              <a:buNone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Аргумент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archive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представляет собой имя создаваемой библиотеки, а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files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– объектные файлы из которых она будет состоять</a:t>
            </a:r>
          </a:p>
        </p:txBody>
      </p:sp>
    </p:spTree>
    <p:extLst>
      <p:ext uri="{BB962C8B-B14F-4D97-AF65-F5344CB8AC3E}">
        <p14:creationId xmlns:p14="http://schemas.microsoft.com/office/powerpoint/2010/main" val="3112489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C54EC-8338-8410-ABA7-4C71987C0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B3DCB8B-CA66-6150-C502-467B53AF181C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89B438BF-10AE-70E3-19C8-16CAF9EA4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1833122-6093-8582-A130-AC988B087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Среди часто используемых операций и модификаторов можно выделить: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(от англ, replace - «заменить»). Вставляет объектный файл в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архив, заменяя им любой существующий файл с тем же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именем. Это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стандартный способ создания и обновления архивов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Используя с модификатором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заставляет создавать (от англ, create) библиотеку, если ее нет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(от англ, table of contents - «оглавление»). Выводит оглавление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архива. По умолчанию выводятся только имена объектных файлов. Но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дополнительно указать параметр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v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(от англ, verbose - «подробно»), можно просмотреть все атрибуты каждого файла в архив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(от англ, delete - «удалить»). Удаляет из архива заданный модуль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151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C54EC-8338-8410-ABA7-4C71987C0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B3DCB8B-CA66-6150-C502-467B53AF181C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89B438BF-10AE-70E3-19C8-16CAF9EA4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1833122-6093-8582-A130-AC988B087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Кроме этого стоит отметить, что в примере была использована утилита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llvm-ranlib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вне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llvm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существует её полный аналог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ranlib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Данная утилита позволяет добавить к нашей библиотеке (по факту до выполнения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runlib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наш файл является не более чем просто архивом) индекс символов, т. е. список вложенных в библиотеку функций и переменных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рамках примера утилита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llvm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ar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(так же как и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ar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проводит индексацию по умолчанию и явно вызывать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llvm-ranlib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не имеет смысла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Совет! Однако это не всегда было так и чтобы не думать о том, произошла индексация или нет, вызывайте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llvm-ranlib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ranlib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чтобы гарантировать, что библиотека проиндексирована, иначе при сборке приложения может возникнуть ошибка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868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B8E46-9598-DF63-45E1-7123492CC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28E3244-45EC-3DA8-BB40-6812C69A3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5255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1D0385FF-84E3-FDF5-84B2-ADEB6F8B7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1D29827F-C47A-EC6D-0884-2755B8A13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Содержимое статической библиотеки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w/o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F5AE46B-D97A-1CB3-17DF-2BC739591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249" y="2218822"/>
            <a:ext cx="4726497" cy="4141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F97B42-FB9F-C128-FD9B-C85039EEF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26" y="2191834"/>
            <a:ext cx="6269975" cy="1952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B2B0980-3E54-E3F9-59F4-8E8CB33F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26" y="4839274"/>
            <a:ext cx="6089172" cy="79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7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3604E-CAFC-CB2C-D565-F6C98A804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F6B8EB39-D4C9-3E16-EF19-7E13CF68C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853704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01E947D0-8575-79F4-4D28-A559DCF30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348078E-C3FE-C0F4-AF3B-47FD8C3FC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Использование статической библиотеки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w/o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EC9231-37ED-718A-8039-40366BA4E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6748" y="2204313"/>
            <a:ext cx="3022281" cy="3223361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928388EA-605D-0302-9DD9-FB36AEE987B1}"/>
              </a:ext>
            </a:extLst>
          </p:cNvPr>
          <p:cNvSpPr/>
          <p:nvPr/>
        </p:nvSpPr>
        <p:spPr>
          <a:xfrm>
            <a:off x="5603146" y="3394257"/>
            <a:ext cx="985708" cy="719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B3661F-D789-D575-BAB8-7871BA46B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2971" y="2204313"/>
            <a:ext cx="2644418" cy="32223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2EB9BE-4037-06D9-406C-8F4CCC1CF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584985"/>
            <a:ext cx="9845336" cy="29520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0F73208-9DA8-93EB-912D-C2CFF133A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635" y="5988879"/>
            <a:ext cx="4831499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79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4C872B9-D9C1-72E3-7ECA-E6F5C6AF1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691"/>
            <a:ext cx="10515600" cy="49981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Что такое статически подключаемые библиотеки?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Что такое Библиотеки?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Назначение динамически подключаемых библиотек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Создание библиотек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Таблицы импорта и экспорта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Загрузка библиотек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Внедрение кода в другой процесс</a:t>
            </a:r>
            <a:r>
              <a:rPr lang="en-US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*</a:t>
            </a:r>
            <a:endParaRPr lang="ru-RU" altLang="ru-RU" sz="32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altLang="ru-RU" sz="32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altLang="ru-RU" sz="28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LID4096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C5C0B44-74BD-DFBA-0F4C-70ECA251D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180719"/>
              </p:ext>
            </p:extLst>
          </p:nvPr>
        </p:nvGraphicFramePr>
        <p:xfrm>
          <a:off x="921328" y="365126"/>
          <a:ext cx="10432472" cy="1018309"/>
        </p:xfrm>
        <a:graphic>
          <a:graphicData uri="http://schemas.openxmlformats.org/drawingml/2006/table">
            <a:tbl>
              <a:tblPr/>
              <a:tblGrid>
                <a:gridCol w="10432472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kumimoji="0" lang="ru-RU" altLang="ru-RU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j-cs"/>
                        </a:rPr>
                        <a:t>План лекции</a:t>
                      </a:r>
                      <a:endParaRPr lang="LID4096" dirty="0"/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100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B44D1-3BD5-1F50-DADB-F1282E2D3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038B9F5-30FE-8685-13FC-CDDE4C5EB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105542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5D635CFD-5DDA-CB5E-33D0-CD6F1B03A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D6EB3A9-9337-1DDF-5ED7-E5CA42B1B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22724"/>
            <a:ext cx="11353801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 и использование статической библиотеки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w/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4CF915-55AF-C1BA-BC03-9767A0C49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0351" y="2065579"/>
            <a:ext cx="2543034" cy="3471417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DA0356A2-3E1C-9DAF-DD4B-EC1756C8F720}"/>
              </a:ext>
            </a:extLst>
          </p:cNvPr>
          <p:cNvSpPr/>
          <p:nvPr/>
        </p:nvSpPr>
        <p:spPr>
          <a:xfrm>
            <a:off x="5371050" y="3314287"/>
            <a:ext cx="985708" cy="719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A26347-BA31-BC3D-1091-3352B0D14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356" y="5656641"/>
            <a:ext cx="6971753" cy="91633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5A6E2DB-DCE9-958A-6EEC-370353321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423" y="2096065"/>
            <a:ext cx="2543032" cy="350075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597015-0247-B7DB-087F-0A0985649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243" y="6213821"/>
            <a:ext cx="5014395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35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40438-D2C6-7FB1-6244-7E184C715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8BFF06A-3AAB-3EBE-8D2F-3603101E8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998495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CBC647A8-319A-5C06-5703-405A8CCBD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A4AA401-6CB4-2E65-A938-1668A3ADF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Содержимое статической библиотеки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w/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B69AE23-C9CE-45DB-0001-DFBD89DCA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4473" y="2733872"/>
            <a:ext cx="4726497" cy="2086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ECF2E3-CC15-E7CC-0211-FF4FF563E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398" y="2145335"/>
            <a:ext cx="6269975" cy="117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EDC729C-C20D-97D3-31D5-F853A217A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326" y="4952219"/>
            <a:ext cx="6089172" cy="66001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15161-DD73-6536-89B5-C95A243B8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326" y="3462103"/>
            <a:ext cx="6269975" cy="1177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6041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C71FA-3CEC-652D-9366-BCD8D8E8A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4F7D400-75E5-EAAC-FFDC-896F3B040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797141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879456E-4250-9FD9-CFA5-3440EAC81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86758FA-1EF2-469D-CAD0-8082BC4F6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1283892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 и использование статической библиотеки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w/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9A476D-9F9E-5DA7-EFE9-A8DBA3351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61832"/>
            <a:ext cx="5136325" cy="10813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AB8E88-2818-5811-2C73-5A768DFEA6DA}"/>
              </a:ext>
            </a:extLst>
          </p:cNvPr>
          <p:cNvSpPr txBox="1"/>
          <p:nvPr/>
        </p:nvSpPr>
        <p:spPr>
          <a:xfrm>
            <a:off x="773885" y="228447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LibProject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src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/CMakeLists.txt</a:t>
            </a:r>
            <a:endParaRPr lang="ru-RU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4268801-2CC5-5F3C-90F4-69FEF7E91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536" y="4309080"/>
            <a:ext cx="5138989" cy="13050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DB49B7-A0D5-6944-7B2D-E3F23E7E3189}"/>
              </a:ext>
            </a:extLst>
          </p:cNvPr>
          <p:cNvSpPr txBox="1"/>
          <p:nvPr/>
        </p:nvSpPr>
        <p:spPr>
          <a:xfrm>
            <a:off x="773885" y="393974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MainProject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src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/CMakeLists.txt</a:t>
            </a:r>
            <a:endParaRPr lang="ru-RU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26EAC76-23B7-08A8-1D4E-456875D32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5748" y="3586386"/>
            <a:ext cx="4477366" cy="17447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1A5A61-CC64-75E1-D83C-26C28B2A5515}"/>
              </a:ext>
            </a:extLst>
          </p:cNvPr>
          <p:cNvSpPr txBox="1"/>
          <p:nvPr/>
        </p:nvSpPr>
        <p:spPr>
          <a:xfrm>
            <a:off x="6217477" y="321705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{root}/CMakeLists.txt</a:t>
            </a:r>
            <a:endParaRPr lang="ru-RU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441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C71FA-3CEC-652D-9366-BCD8D8E8A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4F7D400-75E5-EAAC-FFDC-896F3B040981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879456E-4250-9FD9-CFA5-3440EAC81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86758FA-1EF2-469D-CAD0-8082BC4F6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1283892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 и использование статической библиотеки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w/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Объект 6">
            <a:extLst>
              <a:ext uri="{FF2B5EF4-FFF2-40B4-BE49-F238E27FC236}">
                <a16:creationId xmlns:a16="http://schemas.microsoft.com/office/drawing/2014/main" id="{7C4CD997-54BD-546C-3AA3-7783F54D6FBF}"/>
              </a:ext>
            </a:extLst>
          </p:cNvPr>
          <p:cNvSpPr txBox="1">
            <a:spLocks/>
          </p:cNvSpPr>
          <p:nvPr/>
        </p:nvSpPr>
        <p:spPr>
          <a:xfrm>
            <a:off x="838200" y="2104845"/>
            <a:ext cx="10515600" cy="42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include_directories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команда указывает на каталоги которые будут использоваться для поиска заголовочных файлов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add_library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команда для указания, что необходимо собрать библиотеку из указанных файлов (в данном случае статическую поскольку указан параметр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STATIC)</a:t>
            </a:r>
          </a:p>
          <a:p>
            <a:pPr marL="0" indent="0">
              <a:buNone/>
            </a:pP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target_link_libraries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команда для связывания приложения с библиотекой (чаще всего используется для библиотек которые собираются в этом же проекте, но можно и для внешних). Также через неё можно передавать и другие параметры компоновщику</a:t>
            </a:r>
          </a:p>
        </p:txBody>
      </p:sp>
    </p:spTree>
    <p:extLst>
      <p:ext uri="{BB962C8B-B14F-4D97-AF65-F5344CB8AC3E}">
        <p14:creationId xmlns:p14="http://schemas.microsoft.com/office/powerpoint/2010/main" val="3637148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32437-FF24-E62E-7CBA-82BDBD8C1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F7F13D97-F6F4-1C98-9006-80EA1EBF9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42657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6F27CA86-AFF2-472B-13AB-FBECB2A93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4C821805-5C1C-8F41-22FE-9000456C5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случае сборки данного примера на ОС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Linux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без использования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были бы следующие отличия: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Название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libtest.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вместо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libtest.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lib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Значение опции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target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было бы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x86_64-pc-linux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вместо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x86_64-pc-win32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Также стоит отметить, что очень важен порядок в котором передаются входные файлы драйверу компилятора (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clang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не является компилятором в прямом смысле этого слова, это программа которая вызывает всё что необходимо для сборки приложения – компилятор, препроцессор, компоновщик и т. д.): </a:t>
            </a:r>
          </a:p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СНАЧАЛА ФАЙЛЫ ПРИЛОЖЕНИЯ, ЗАТЕМ БИБЛИОТЕКИ! ДАННОЕ ПРАВИЛО ИСХОДИТ ИЗ НЕОБХОДИМОСТИ СНАЧАЛА ПЕРЕДАТЬ ТОТ КОД В КОТОРОМ ИСПОЛЬЗУЕТСЯ ФУНКЦИЯ, А ТОЛЬКО ПОТОМ ТОТ В КОТОРОМ ОНА ОБЪЯВЛЕНА!</a:t>
            </a:r>
          </a:p>
        </p:txBody>
      </p:sp>
    </p:spTree>
    <p:extLst>
      <p:ext uri="{BB962C8B-B14F-4D97-AF65-F5344CB8AC3E}">
        <p14:creationId xmlns:p14="http://schemas.microsoft.com/office/powerpoint/2010/main" val="4121621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6B26D-9746-49C3-ADE0-D5176B8B9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AD90C70-D898-DEC4-B6CF-576396C95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516563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B39FB58-0173-DBB6-FD23-750CEA19F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3E6F631-ED9B-FCA5-539E-A429DD3D2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рассмотренном примере использовалось раннее связывание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во время сборки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link-time)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Компилятор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MSVC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поддерживает также связывание во время трансляции через директиву препроцессора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pragma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случае использования данной директивы рассмотренный ранее пример может быть собран следующей командой:</a:t>
            </a: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ru-RU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14C452-A748-C521-0D21-34B8B3027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355" y="3429000"/>
            <a:ext cx="6393289" cy="6609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E2A305-DC75-D528-37C8-DEB075B68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22" y="5377075"/>
            <a:ext cx="10168353" cy="4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43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3C956-D592-1F9B-8D9C-2570F4A45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68935FE-2EDF-4FC2-6341-FC6352BE5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454977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F60C98FE-5888-2531-926D-8C28F2D5B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8CFF48-8CA4-AD8F-0CC6-B84FCDCE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91" y="1758878"/>
            <a:ext cx="4113870" cy="4438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DCD48A-377E-BD49-17BE-563690D38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052" y="1748560"/>
            <a:ext cx="4857750" cy="443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018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ECB28-EBFD-CB10-347F-C77DD7B05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88033B1-74FA-3216-FF32-032DFEEE7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975753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D01F347-6B98-B9A6-69A1-869DAAE94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AE34E6E-3A5C-60A5-BC98-D49714586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Когда программа компонуется со статической библиотекой (или вовсе без использования библиотек), итоговый исполняемый файл содержит копии всех объектных модулей, скомпонованных с программой. 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Таким образом, несколько разных программ могут содержать в себе копии одних и тех же объектных модулей. Подобная избыточность несет в себе несколько недостатков: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дисковое пространство уходит на хранение нескольких копий одних и тех же объектных модулей. Такие потери могут быть значительными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несколько программ, применяющих одни и те же модули, выполняются одновременно, каждая из них будет хранить в виртуальной памяти свою отдельную копию этих модулей, увеличивая тем самым потребление виртуальной памяти в системе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объектный модуль статической библиотеки требует каких-либо изменений (возможно, нужно закрыть дыру в безопасности или исправить ошибку), придется заново компоновать все исполняемые файлы, в которых этот модуль используется. Данный недостаток усугубляется тем фактом, что системному администратору необходимо знать, с какими приложениями скомпонована библиотека</a:t>
            </a:r>
          </a:p>
        </p:txBody>
      </p:sp>
    </p:spTree>
    <p:extLst>
      <p:ext uri="{BB962C8B-B14F-4D97-AF65-F5344CB8AC3E}">
        <p14:creationId xmlns:p14="http://schemas.microsoft.com/office/powerpoint/2010/main" val="1091429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50F54-6C13-1399-C77B-B1FAE89E2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87AD15C-7529-D5C2-5745-250EC23F3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14015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A35FD521-DA78-DDA5-F616-B7A23261C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9A80402-EF6F-7F8F-1E59-8484382E9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устранения представленных недочетов были придуманы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разделяемые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динамические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библиотеки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Их ключевая идея состоит в том, что одна копия объектного модуля разделяется между всеми программами, задействующими его. Объектные модули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не копируются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компонуемый исполняемый файл; вместо этого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единая копия библиотеки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загружается в память при запуске первой программы, которой требуются ее объектные модули. Если позже будут запущены другие программы, использующие эту разделяемую библиотеку, они обращаются к копии, уже загруженной в память. Благодаря применению разделяемых библиотек исполняемые файлы требуют меньше места на диске и в виртуальной памяти (при выполнении)</a:t>
            </a:r>
          </a:p>
        </p:txBody>
      </p:sp>
    </p:spTree>
    <p:extLst>
      <p:ext uri="{BB962C8B-B14F-4D97-AF65-F5344CB8AC3E}">
        <p14:creationId xmlns:p14="http://schemas.microsoft.com/office/powerpoint/2010/main" val="1192160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1E327-DE31-90F5-84B2-EAD2E8E31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7736623-60C6-0D7D-8095-D93149A38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257052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347D8608-F99B-35A5-8C92-0C4BC4DA4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3399843-7085-234F-8299-36E4A3C2C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операционной системе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Windows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подобные библиотеки называются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Dynamic Link Library (DLL)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операционных системах семейства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Linux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подобные библиотеки называются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разделяемые объекты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shared objects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DLL-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файл представляет собой файл в формате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Portable Executable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SO-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файл представляет собой файл в формате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Executable and Linkable Format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ELF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94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FB2C3-4A00-7568-7D2A-B54F6DCA4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D77FC16-4ADF-C730-4AC6-AB4809FAF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724001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6C6F8A5A-F2DE-30FB-3920-4F116486C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89FF4F3-573A-E56B-D456-6E4EB3FE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Обычно простые программы состоят из одного исходного файла. Если программа становится большой, то при работе с ней может возникнуть несколько достаточно серьезных проблем: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файл, становясь большим, увеличивает время компиляции, и малейшие изменения в исходном тексте автоматически вынуждают тратить время программиста на перекомпиляцию программы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над программой работает много человек, то практически невозможно отследить сделанные изменения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процесс правки и само ориентирование при большом исходном тексте становится сложным, и поиск небольшой ошибки может повлечь за собой вынужденное «изучение» кода заново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Поэтому при разработке программ рекомендуется разбивать их на куски, которые функционально ограничены и закончены!</a:t>
            </a:r>
          </a:p>
        </p:txBody>
      </p:sp>
    </p:spTree>
    <p:extLst>
      <p:ext uri="{BB962C8B-B14F-4D97-AF65-F5344CB8AC3E}">
        <p14:creationId xmlns:p14="http://schemas.microsoft.com/office/powerpoint/2010/main" val="2551035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DCEC6-D653-9490-911A-DC91D3B3D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3B2100EC-E4AE-A0AD-F448-854D8B748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787307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40957F44-67F1-322D-3F1D-8020565D1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04F7F2A-EA74-EE60-F4A3-E539C54A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Некоторые из причин использования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DLL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ОС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Windows: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Расширение функциональности приложения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Возможность использования разных языков программирования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Более простое управление проектом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Экономия памяти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Разделение ресурсов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Упрощение локализации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Решение проблем, связанных с особенностями различных платформ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Реализация специфических возможностей</a:t>
            </a:r>
          </a:p>
        </p:txBody>
      </p:sp>
    </p:spTree>
    <p:extLst>
      <p:ext uri="{BB962C8B-B14F-4D97-AF65-F5344CB8AC3E}">
        <p14:creationId xmlns:p14="http://schemas.microsoft.com/office/powerpoint/2010/main" val="952773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6792C-7F1E-E266-5C37-169830B1F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5064DC7-3B2F-AE48-ACFA-CC1DCB497C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44201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89910804-84BD-B29F-417E-EBF7A541D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B5541CA-6A09-FE53-3148-6C54B3B8A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Расширение функциональности приложения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DLL можно загружать в адресное пространство процесса динамически, что позволяет приложению, определив, какие действия от него требуются, подгружать нужный код. Поэтому одна компания, создав какое-то приложение, может предусмотреть расширение его функциональности за счет DLL от других компаний</a:t>
            </a:r>
          </a:p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Возможность использования разных языков программирования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У Вас есть выбор, на каком языке писать ту или иную часть приложения. Так, пользовательский интерфейс приложения Вы скорее всего будете создавать на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C#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но прикладную логику лучше всего реализовать на C++. Программа на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C#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может загружать DLL, написанные на C++, Коболе, Фортране и др.</a:t>
            </a:r>
          </a:p>
        </p:txBody>
      </p:sp>
    </p:spTree>
    <p:extLst>
      <p:ext uri="{BB962C8B-B14F-4D97-AF65-F5344CB8AC3E}">
        <p14:creationId xmlns:p14="http://schemas.microsoft.com/office/powerpoint/2010/main" val="4272009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32B13-30D6-ADCA-EEBB-A15B5A5B9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CC8D40C-0F32-17A6-C099-D48913AC1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936659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5A76B872-F292-7BA7-0F69-96B27282B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66EE868-8F31-B683-0A9B-62B9593D2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Более простое управление проектом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в процессе разработки программного продукта отдельные его модули создаются разными группами, то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 использовании DLL таким проектом управлять гораздо проще. Однако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конечная версия приложения должна включать как можно меньше файлов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Экономия памяти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одну и ту же DLL использует несколько приложений, в оперативной памяти может храниться только один ее экземпляр, доступный этим приложениям. Пример – DLL-версия библиотеки C/C++. Ею пользуются многие приложения. Если всех их скомпоновать со статически подключаемой версией этой библиотеки, то код таких функций, как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sprintf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strcpy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malloc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 др., будет многократно дублироваться в памяти. Но если они компонуются с DLL-версией библиотеки C/C++, в памяти будет присутствовать лишь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одна копия кода этих функций, что позволит гораздо эффективнее использовать оперативную память</a:t>
            </a:r>
          </a:p>
        </p:txBody>
      </p:sp>
    </p:spTree>
    <p:extLst>
      <p:ext uri="{BB962C8B-B14F-4D97-AF65-F5344CB8AC3E}">
        <p14:creationId xmlns:p14="http://schemas.microsoft.com/office/powerpoint/2010/main" val="3843963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D624C-44AB-1652-EBFB-6D13EE9EF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764E9FE-38EB-FB15-37A1-FB72B103F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694550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629CA565-A3CE-61F2-9D2A-02D77467E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B71D982-D167-2C09-83F6-FA68BB3B7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Разделение ресурсов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DLL могут содержать такие ресурсы, как шаблоны диалоговых окон, строки, значки и битовые карты (растровые изображения). Эти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ресурсы доступны любым программам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Решение проблем, связанных с особенностями различных платформ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разных версиях Windows содержатся разные наборы функций. Зачастую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разработчикам нужны новые функции, существующие в той версии системы,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которой они пользуются. Если Ваша версия Windows не поддерживает эти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функции, Вам не удастся запустить такое приложение: загрузчик попросту откажется его запускать. Но если эти функции будут находиться в отдельной DLL,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Вы загрузите программу даже в более ранних версиях Windows, хотя воспользоваться ими Вы все равно не сможете</a:t>
            </a:r>
          </a:p>
        </p:txBody>
      </p:sp>
    </p:spTree>
    <p:extLst>
      <p:ext uri="{BB962C8B-B14F-4D97-AF65-F5344CB8AC3E}">
        <p14:creationId xmlns:p14="http://schemas.microsoft.com/office/powerpoint/2010/main" val="193681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AC56E-A94E-5A9A-219B-772598EF9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8C1FFF8-31E9-091C-A5D4-B39C5E634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59634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B4B4EF43-E9BB-2B8C-6A0D-98C1EE985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16C79637-E75D-C7E2-9384-B7B22D509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Упрощение локализации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DLL нередко применяются для локализации приложений. Например, приложение, содержащее только код без всяких компонентов пользовательского интерфейса, может загружать DLL с компонентами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локализованного интерфейса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Реализация специфических возможностей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Определенная функциональность в Windows доступна только при использовании DLL. Например, отдельные виды ловушек (устанавливаемых вызовом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SetWindowsHookEx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SetWinEventHook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 можно задействовать при том условии, что функция уведомления ловушки размещена в DLL. Кроме того, расширение функциональности оболочки Windows возможно лишь за счет создания COM-объектов, существование которых допустимо только в DLL. </a:t>
            </a:r>
          </a:p>
        </p:txBody>
      </p:sp>
    </p:spTree>
    <p:extLst>
      <p:ext uri="{BB962C8B-B14F-4D97-AF65-F5344CB8AC3E}">
        <p14:creationId xmlns:p14="http://schemas.microsoft.com/office/powerpoint/2010/main" val="3005735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5E541-9AE0-8967-0C01-2C8BF511F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382A117-B370-5D4F-1B76-F5915CD6F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723633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B9B4DFAC-5EB9-893E-644A-35C535795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12EDD140-1E20-CDE8-CAA2-DBCE5F23F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Чтобы приложение (или другая DLL) могло вызывать функции, содержащиеся в DLL, образ ее файла нужно сначала спроецировать на адресное пространство вызывающего процесса. Это достигается либо за счет неявного связывания при загрузке, либо за счет явного – в период выполнения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только DLL спроецирована на адресное пространство вызывающего процесса, ее функции доступны всем потокам этого процесса. Фактически библиотеки при этом теряют почти всю индивидуальность: для потоков код и данные DLL – просто дополнительные код и данные, оказавшиеся в адресном пространстве процесса. Когда поток вызывает из DLL какую-то функцию, та считывает свои параметры из стека потока и размещает в этом стеке собственные локальные переменные. </a:t>
            </a:r>
            <a:r>
              <a:rPr lang="ru-RU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Кроме того любые созданные кодом DLL объекты принадлежат вызывающему потоку или процессу – DLL ничем не владеет!</a:t>
            </a:r>
          </a:p>
        </p:txBody>
      </p:sp>
    </p:spTree>
    <p:extLst>
      <p:ext uri="{BB962C8B-B14F-4D97-AF65-F5344CB8AC3E}">
        <p14:creationId xmlns:p14="http://schemas.microsoft.com/office/powerpoint/2010/main" val="210888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6AE94-AE46-ECF1-ED87-AA27C9B5A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1D64138-32C7-A3F4-5AA2-A30862120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274174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18D1AB39-6C4A-3220-7DFD-C70058902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C6C33D7-D703-5598-39CE-9E6EA170D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простейшей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BFE93310-F0B5-B55A-2F6A-4BF8B131FA2B}"/>
              </a:ext>
            </a:extLst>
          </p:cNvPr>
          <p:cNvSpPr txBox="1">
            <a:spLocks/>
          </p:cNvSpPr>
          <p:nvPr/>
        </p:nvSpPr>
        <p:spPr>
          <a:xfrm>
            <a:off x="2584331" y="2372899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MyLib.c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CBB851-7E55-449A-9251-9A35BFFDD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281" y="2789885"/>
            <a:ext cx="6113872" cy="34445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A1B7A87-50AD-5526-C83C-4F4228A21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6740" y="2505938"/>
            <a:ext cx="6584251" cy="3999492"/>
          </a:xfrm>
          <a:prstGeom prst="rect">
            <a:avLst/>
          </a:prstGeom>
        </p:spPr>
      </p:pic>
      <p:sp>
        <p:nvSpPr>
          <p:cNvPr id="11" name="Объект 6">
            <a:extLst>
              <a:ext uri="{FF2B5EF4-FFF2-40B4-BE49-F238E27FC236}">
                <a16:creationId xmlns:a16="http://schemas.microsoft.com/office/drawing/2014/main" id="{E7774845-AA04-32D4-1D32-63CBB3940C38}"/>
              </a:ext>
            </a:extLst>
          </p:cNvPr>
          <p:cNvSpPr txBox="1">
            <a:spLocks/>
          </p:cNvSpPr>
          <p:nvPr/>
        </p:nvSpPr>
        <p:spPr>
          <a:xfrm>
            <a:off x="8289900" y="1997812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MyLib.h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613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E225-1164-6989-ADED-F8E8771B2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FB64F71-377B-187E-D952-786B7BD71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632950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779B0BB-B3AC-3288-D99C-E5FC77090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DAE0C46-E55D-24F8-0B79-20AC41F18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простейшей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71F7F4BA-6222-8846-CDB4-717B42AD32D6}"/>
              </a:ext>
            </a:extLst>
          </p:cNvPr>
          <p:cNvSpPr txBox="1">
            <a:spLocks/>
          </p:cNvSpPr>
          <p:nvPr/>
        </p:nvSpPr>
        <p:spPr>
          <a:xfrm>
            <a:off x="5630060" y="2206305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test.c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832066B-01C5-DCF7-D83C-BC334041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35" y="2609057"/>
            <a:ext cx="6759526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16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F940E-9511-939C-54D5-D4A653B93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E0EC6FC-AE03-52BF-6654-94F21BFD1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663411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F022556-86DA-9912-529E-AB61F5F79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711D3BE-5FDE-401D-9206-41A5083EA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простейшей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5D4BA0-3C68-6A3F-BA5E-D1A61661D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974" y="2204313"/>
            <a:ext cx="3107829" cy="3223361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666A76B5-C7F3-6F08-5EC3-8A74A4969EB3}"/>
              </a:ext>
            </a:extLst>
          </p:cNvPr>
          <p:cNvSpPr/>
          <p:nvPr/>
        </p:nvSpPr>
        <p:spPr>
          <a:xfrm>
            <a:off x="5603146" y="3394257"/>
            <a:ext cx="985708" cy="719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FEEB88-7D46-F02E-3198-79BC75707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296" y="5666963"/>
            <a:ext cx="8703407" cy="5065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D1EFD4-E17D-5265-27D0-DDFE4B742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5563" y="2194962"/>
            <a:ext cx="2999233" cy="32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29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4B1FC-7B4E-0AD8-63E4-47012E05B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80F2E39-8E7D-6914-2EC1-279E84546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240968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00C4B7B4-B0E1-B2AE-B601-467A156C5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FC9072A5-F015-2C56-15B2-3B869C2F8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5"/>
            <a:ext cx="10515600" cy="393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EXE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для простейшей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232A57-62F5-558F-9073-2EC42512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23" y="2194475"/>
            <a:ext cx="2997908" cy="3223361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1F405CC7-22E9-C574-A466-6368ACEB77D3}"/>
              </a:ext>
            </a:extLst>
          </p:cNvPr>
          <p:cNvSpPr/>
          <p:nvPr/>
        </p:nvSpPr>
        <p:spPr>
          <a:xfrm>
            <a:off x="4043913" y="3429000"/>
            <a:ext cx="985708" cy="719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301740A-9240-8D6C-001C-124F4B74C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1103" y="2228476"/>
            <a:ext cx="2999233" cy="31553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D47E84-668A-64FD-6131-D446A923C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45" y="5633229"/>
            <a:ext cx="9335309" cy="30482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BD6DD6-C1CA-70B2-FEDE-CFC8BF409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4604" y="2381265"/>
            <a:ext cx="1127858" cy="1249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5F6FDF97-66F6-9B99-9CC5-C0068D29158C}"/>
              </a:ext>
            </a:extLst>
          </p:cNvPr>
          <p:cNvSpPr/>
          <p:nvPr/>
        </p:nvSpPr>
        <p:spPr>
          <a:xfrm>
            <a:off x="8746574" y="3428999"/>
            <a:ext cx="985708" cy="719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883605-173F-87D5-DC9E-3EB99C6A6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9744" y="3967772"/>
            <a:ext cx="2057578" cy="1257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9434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FB2C3-4A00-7568-7D2A-B54F6DCA4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D77FC16-4ADF-C730-4AC6-AB4809FAFDB2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6C6F8A5A-F2DE-30FB-3920-4F116486C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75906B-09C5-4E69-E73B-CF6C2CCCE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59" y="1748560"/>
            <a:ext cx="4105848" cy="1609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A19B88-C058-A7CC-8F92-34ABB590A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898" y="3037485"/>
            <a:ext cx="6421319" cy="4518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33E27F-8A23-1E92-2391-F5F6533E7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59" y="3803263"/>
            <a:ext cx="11563358" cy="374623"/>
          </a:xfrm>
          <a:prstGeom prst="rect">
            <a:avLst/>
          </a:prstGeom>
        </p:spPr>
      </p:pic>
      <p:sp>
        <p:nvSpPr>
          <p:cNvPr id="17" name="Arrow: Bent 16">
            <a:extLst>
              <a:ext uri="{FF2B5EF4-FFF2-40B4-BE49-F238E27FC236}">
                <a16:creationId xmlns:a16="http://schemas.microsoft.com/office/drawing/2014/main" id="{9CAC5C7D-EE53-159E-0F75-0054F6BE66B7}"/>
              </a:ext>
            </a:extLst>
          </p:cNvPr>
          <p:cNvSpPr/>
          <p:nvPr/>
        </p:nvSpPr>
        <p:spPr>
          <a:xfrm rot="5400000">
            <a:off x="6950015" y="427123"/>
            <a:ext cx="652734" cy="4252825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C2192C-6F4D-ACE8-E6DB-FE14288B3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36" y="4622639"/>
            <a:ext cx="5391902" cy="1476581"/>
          </a:xfrm>
          <a:prstGeom prst="rect">
            <a:avLst/>
          </a:prstGeom>
        </p:spPr>
      </p:pic>
      <p:sp>
        <p:nvSpPr>
          <p:cNvPr id="20" name="Arrow: Bent 19">
            <a:extLst>
              <a:ext uri="{FF2B5EF4-FFF2-40B4-BE49-F238E27FC236}">
                <a16:creationId xmlns:a16="http://schemas.microsoft.com/office/drawing/2014/main" id="{4AF2EEE6-0EAD-4879-C17E-E1725DF4AA2D}"/>
              </a:ext>
            </a:extLst>
          </p:cNvPr>
          <p:cNvSpPr/>
          <p:nvPr/>
        </p:nvSpPr>
        <p:spPr>
          <a:xfrm rot="10800000">
            <a:off x="6581956" y="4813511"/>
            <a:ext cx="2820839" cy="818695"/>
          </a:xfrm>
          <a:prstGeom prst="bentArrow">
            <a:avLst>
              <a:gd name="adj1" fmla="val 25000"/>
              <a:gd name="adj2" fmla="val 24639"/>
              <a:gd name="adj3" fmla="val 25000"/>
              <a:gd name="adj4" fmla="val 444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988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64E5D-CB9A-0CB7-41E1-BC08A3177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C199DFC6-E2C6-778F-07D7-971061A36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620835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5681BD1F-0821-B0C7-0836-B6AE88B3A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F8045E5-A960-A563-EA60-D7128F238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Стоит обратить внимание на тот факт, что в примере файл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mylib.dll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располагается в том же каталоге, что и исполняемый файл. Это связано с тем, где система будет искать библиотеку. Если для используемой библиотеки используется только её имя (нет полного пути), то поиск DLL осуществляется в следующей последовательности: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Каталог, содержащий EXE-файл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Текущий каталог процесса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Системный каталог Windows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Основной каталог Windows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Каталоги, указанные в переменной окружения PATH</a:t>
            </a:r>
          </a:p>
        </p:txBody>
      </p:sp>
    </p:spTree>
    <p:extLst>
      <p:ext uri="{BB962C8B-B14F-4D97-AF65-F5344CB8AC3E}">
        <p14:creationId xmlns:p14="http://schemas.microsoft.com/office/powerpoint/2010/main" val="3213507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FF482-DF42-2CF7-B0D5-7F8D499F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104E3DAA-AB62-894C-0391-724E95E8C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726760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87AE14F9-87A5-A72E-A4DC-E53F84FC0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683F002-B15B-EA5F-2582-BF12D7732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можно заметить в коде и заголовочном файле библиотеки применяются модификаторы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__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declspec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dllimport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такой модификатор означает, что данная переменная или функция импортируются из DLL (указывается с исполняемых модулях или библиотеках, которые зависят от других библиотек)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__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declspec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dllexport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такой модификатор означает, что данная переменная или функция экспортируется из DLL (указывается в самой библиотеке)</a:t>
            </a: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177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F981D-A1B0-B298-0551-110C7DB0E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54E595F-2235-A06E-6E51-E4D79FFC2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256582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7B305106-8630-B058-54C9-8FA9A7BB8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9CF4B0B-47C8-7B4C-63B1-738407BFE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__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declspec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dllexport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он указан перед переменной, прототипом функции или C++-классом, компилятор С/С++ встраивает в конечный OBJ-файл дополнительную информацию. Она понадобится компоновщику при сборке DLL из OBJ-файлов.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Обнаружив такую информацию, компоновщик создает LIB-файл со списком идентификаторов, экспортируемых из DLL. Этот LIB-файл нужен при сборке любого EXE-модуля, ссылающегося на такие идентификаторы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 называется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библиотекой импорта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Компоновщик также вставляет в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конечный DLL-файл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экспортируемых идентификаторов –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раздел экспорта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котором содержится список (в алфавитном порядке) идентификаторов экспортируемых функций, переменных и классов. Туда же помещается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относительный виртуальный адрес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relative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virtual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address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, RVA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 каждого идентификатора внутри DLL-модуля</a:t>
            </a:r>
          </a:p>
        </p:txBody>
      </p:sp>
    </p:spTree>
    <p:extLst>
      <p:ext uri="{BB962C8B-B14F-4D97-AF65-F5344CB8AC3E}">
        <p14:creationId xmlns:p14="http://schemas.microsoft.com/office/powerpoint/2010/main" val="2833055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77DF1-4879-60FA-E1B4-AB09080B6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BC32200-8D20-B11B-34F3-AE5C5B4EC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53939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8AE2A4B-A80A-AA6C-57D0-F8B92443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4" name="Объект 3">
            <a:hlinkClick r:id="rId2"/>
            <a:extLst>
              <a:ext uri="{FF2B5EF4-FFF2-40B4-BE49-F238E27FC236}">
                <a16:creationId xmlns:a16="http://schemas.microsoft.com/office/drawing/2014/main" id="{DB68355F-905D-FB0E-ED4B-817CA205D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1326" y="1886499"/>
            <a:ext cx="4922947" cy="4275190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8C5AEB-213C-E872-C9BB-5D0818828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186" y="2430019"/>
            <a:ext cx="5104214" cy="223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46A5E7-71C0-ABEE-1A6D-E0A5AF03B4C7}"/>
              </a:ext>
            </a:extLst>
          </p:cNvPr>
          <p:cNvSpPr txBox="1"/>
          <p:nvPr/>
        </p:nvSpPr>
        <p:spPr>
          <a:xfrm>
            <a:off x="6096000" y="4924067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библиотеке импорта содержатся ссылки на все экспортируемые из динамической библиотеки имена</a:t>
            </a:r>
            <a:endParaRPr lang="LID4096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217E4-E510-E7C7-CF27-2A565C4FAA82}"/>
              </a:ext>
            </a:extLst>
          </p:cNvPr>
          <p:cNvSpPr txBox="1"/>
          <p:nvPr/>
        </p:nvSpPr>
        <p:spPr>
          <a:xfrm>
            <a:off x="891326" y="1404134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825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D7DCA-973B-AA85-FB8F-D6879CD41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41CCB9F-3272-38DC-7FE6-8CBBC27FB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924575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CF70A453-6563-4D27-9F43-E5B53969C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B2DE39-17F1-7E58-B8EE-30DB9E8031C2}"/>
              </a:ext>
            </a:extLst>
          </p:cNvPr>
          <p:cNvSpPr txBox="1"/>
          <p:nvPr/>
        </p:nvSpPr>
        <p:spPr>
          <a:xfrm>
            <a:off x="891326" y="1404134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1BA95FD-817A-AE32-AD2E-50B960164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1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можно заметить из таблицы экспорта, у каждой функции есть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порядковый номер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ordinal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имя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name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Соответственно существуют два способа экспорта функций по номеру и по имени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Чтобы экспортировать по имени достаточно применить модификатор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__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declspec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dllexport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Чтобы экспортировать по порядковому номеру придётся применить альтернативный способ –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DEF-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файл (файл определений)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Хотя точнее будет сказать, чтобы иметь возможность управлять экспортом по пордковому номеру, ведь и без файла определений, порядковые номера присваиваются всем экспортируемым символам</a:t>
            </a:r>
            <a:endParaRPr lang="LID4096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855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B224-657D-2A93-6D11-4480286F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8AFE661-90C9-D706-79B2-9A0E5E55D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557803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3EE1EF7C-E304-2A9D-5315-9A47EDF04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FB08D-A011-6F3B-E5C5-6DBB8932904E}"/>
              </a:ext>
            </a:extLst>
          </p:cNvPr>
          <p:cNvSpPr txBox="1"/>
          <p:nvPr/>
        </p:nvSpPr>
        <p:spPr>
          <a:xfrm>
            <a:off x="1164933" y="161462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Объект 4">
            <a:extLst>
              <a:ext uri="{FF2B5EF4-FFF2-40B4-BE49-F238E27FC236}">
                <a16:creationId xmlns:a16="http://schemas.microsoft.com/office/drawing/2014/main" id="{64CACE79-B6D3-CE1B-CBD7-120510841D5E}"/>
              </a:ext>
            </a:extLst>
          </p:cNvPr>
          <p:cNvSpPr txBox="1">
            <a:spLocks/>
          </p:cNvSpPr>
          <p:nvPr/>
        </p:nvSpPr>
        <p:spPr>
          <a:xfrm>
            <a:off x="1164933" y="2112237"/>
            <a:ext cx="3381900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Пример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.def-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файла</a:t>
            </a:r>
            <a:endParaRPr lang="LID4096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Объект 4">
            <a:extLst>
              <a:ext uri="{FF2B5EF4-FFF2-40B4-BE49-F238E27FC236}">
                <a16:creationId xmlns:a16="http://schemas.microsoft.com/office/drawing/2014/main" id="{DAF4DCF0-1A5F-3BF1-13E0-91DF9A7BA5B7}"/>
              </a:ext>
            </a:extLst>
          </p:cNvPr>
          <p:cNvSpPr txBox="1">
            <a:spLocks/>
          </p:cNvSpPr>
          <p:nvPr/>
        </p:nvSpPr>
        <p:spPr>
          <a:xfrm>
            <a:off x="4605818" y="1691028"/>
            <a:ext cx="6803210" cy="4255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У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.def-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файла есть некоторые преимущества: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Он позволяет настраивать экспорт по порядковому номеру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Он позволяет указать конечное имя для функции в таблице экспорта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Позволяет настраивать область видимости экспортируемых функций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Позволяет реализовать экспорт только с порядковыми номерами (без имён)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47D57776-6AD4-3393-2CE2-280A29C6E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933" y="2573902"/>
            <a:ext cx="3077311" cy="1586440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CD95702-ECA5-7262-4BD0-B19AAB64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72" y="5845820"/>
            <a:ext cx="11095682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04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B224-657D-2A93-6D11-4480286F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8AFE661-90C9-D706-79B2-9A0E5E55DC60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3EE1EF7C-E304-2A9D-5315-9A47EDF04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FB08D-A011-6F3B-E5C5-6DBB8932904E}"/>
              </a:ext>
            </a:extLst>
          </p:cNvPr>
          <p:cNvSpPr txBox="1"/>
          <p:nvPr/>
        </p:nvSpPr>
        <p:spPr>
          <a:xfrm>
            <a:off x="1164933" y="161462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Объект 4">
            <a:extLst>
              <a:ext uri="{FF2B5EF4-FFF2-40B4-BE49-F238E27FC236}">
                <a16:creationId xmlns:a16="http://schemas.microsoft.com/office/drawing/2014/main" id="{DAF4DCF0-1A5F-3BF1-13E0-91DF9A7BA5B7}"/>
              </a:ext>
            </a:extLst>
          </p:cNvPr>
          <p:cNvSpPr txBox="1">
            <a:spLocks/>
          </p:cNvSpPr>
          <p:nvPr/>
        </p:nvSpPr>
        <p:spPr>
          <a:xfrm>
            <a:off x="1164932" y="2076293"/>
            <a:ext cx="10036467" cy="4255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Записи в файле определений имеют следующую структуру: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Параметр </a:t>
            </a:r>
            <a:r>
              <a:rPr lang="ru-RU" b="1" i="1" dirty="0">
                <a:latin typeface="Cambria" panose="02040503050406030204" pitchFamily="18" charset="0"/>
                <a:ea typeface="Cambria" panose="02040503050406030204" pitchFamily="18" charset="0"/>
              </a:rPr>
              <a:t>entryname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в этой инструкции обозначает имя экспортируемой функции или переменной. Если это имя отличается от внутреннего имени функции или переменной в DLL, то это внутреннее имя задается параметром </a:t>
            </a:r>
            <a:r>
              <a:rPr lang="ru-RU" b="1" i="1" dirty="0">
                <a:latin typeface="Cambria" panose="02040503050406030204" pitchFamily="18" charset="0"/>
                <a:ea typeface="Cambria" panose="02040503050406030204" pitchFamily="18" charset="0"/>
              </a:rPr>
              <a:t>internalname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который не является обязательным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17FCB2-3E00-4DFD-3395-C98E91967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265" y="2647950"/>
            <a:ext cx="8305800" cy="78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3722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B224-657D-2A93-6D11-4480286F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8AFE661-90C9-D706-79B2-9A0E5E55DC60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3EE1EF7C-E304-2A9D-5315-9A47EDF04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FB08D-A011-6F3B-E5C5-6DBB8932904E}"/>
              </a:ext>
            </a:extLst>
          </p:cNvPr>
          <p:cNvSpPr txBox="1"/>
          <p:nvPr/>
        </p:nvSpPr>
        <p:spPr>
          <a:xfrm>
            <a:off x="1164933" y="161462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Объект 4">
            <a:extLst>
              <a:ext uri="{FF2B5EF4-FFF2-40B4-BE49-F238E27FC236}">
                <a16:creationId xmlns:a16="http://schemas.microsoft.com/office/drawing/2014/main" id="{DAF4DCF0-1A5F-3BF1-13E0-91DF9A7BA5B7}"/>
              </a:ext>
            </a:extLst>
          </p:cNvPr>
          <p:cNvSpPr txBox="1">
            <a:spLocks/>
          </p:cNvSpPr>
          <p:nvPr/>
        </p:nvSpPr>
        <p:spPr>
          <a:xfrm>
            <a:off x="1164932" y="2076293"/>
            <a:ext cx="10036467" cy="42550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Все остальные параметры также не являются обязательными: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Параметр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@</a:t>
            </a:r>
            <a:r>
              <a:rPr lang="ru-RU" b="1" i="1" dirty="0">
                <a:latin typeface="Cambria" panose="02040503050406030204" pitchFamily="18" charset="0"/>
                <a:ea typeface="Cambria" panose="02040503050406030204" pitchFamily="18" charset="0"/>
              </a:rPr>
              <a:t>ordinal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задает порядковый номер экспортируемого имени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Атрибут </a:t>
            </a:r>
            <a:r>
              <a:rPr lang="ru-RU" b="1" i="1" dirty="0">
                <a:latin typeface="Cambria" panose="02040503050406030204" pitchFamily="18" charset="0"/>
                <a:ea typeface="Cambria" panose="02040503050406030204" pitchFamily="18" charset="0"/>
              </a:rPr>
              <a:t>DATA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указывает на то, что экспортируемое имя является именем переменной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Ключевое слово </a:t>
            </a:r>
            <a:r>
              <a:rPr lang="ru-RU" b="1" i="1" dirty="0">
                <a:latin typeface="Cambria" panose="02040503050406030204" pitchFamily="18" charset="0"/>
                <a:ea typeface="Cambria" panose="02040503050406030204" pitchFamily="18" charset="0"/>
              </a:rPr>
              <a:t>PRIVATE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запрещает размещение экспортируемого имени в библиотеке импорта. О библиотеках импорта будет рассказано более подробно в следующем разделе</a:t>
            </a:r>
          </a:p>
        </p:txBody>
      </p:sp>
    </p:spTree>
    <p:extLst>
      <p:ext uri="{BB962C8B-B14F-4D97-AF65-F5344CB8AC3E}">
        <p14:creationId xmlns:p14="http://schemas.microsoft.com/office/powerpoint/2010/main" val="685210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B224-657D-2A93-6D11-4480286F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8AFE661-90C9-D706-79B2-9A0E5E55DC60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3EE1EF7C-E304-2A9D-5315-9A47EDF04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FB08D-A011-6F3B-E5C5-6DBB8932904E}"/>
              </a:ext>
            </a:extLst>
          </p:cNvPr>
          <p:cNvSpPr txBox="1"/>
          <p:nvPr/>
        </p:nvSpPr>
        <p:spPr>
          <a:xfrm>
            <a:off x="1164933" y="161462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Объект 4">
            <a:extLst>
              <a:ext uri="{FF2B5EF4-FFF2-40B4-BE49-F238E27FC236}">
                <a16:creationId xmlns:a16="http://schemas.microsoft.com/office/drawing/2014/main" id="{DAF4DCF0-1A5F-3BF1-13E0-91DF9A7BA5B7}"/>
              </a:ext>
            </a:extLst>
          </p:cNvPr>
          <p:cNvSpPr txBox="1">
            <a:spLocks/>
          </p:cNvSpPr>
          <p:nvPr/>
        </p:nvSpPr>
        <p:spPr>
          <a:xfrm>
            <a:off x="1164933" y="2076293"/>
            <a:ext cx="5593622" cy="2830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Атрибут </a:t>
            </a:r>
            <a:r>
              <a:rPr lang="ru-RU" b="1" i="1" dirty="0">
                <a:latin typeface="Cambria" panose="02040503050406030204" pitchFamily="18" charset="0"/>
                <a:ea typeface="Cambria" panose="02040503050406030204" pitchFamily="18" charset="0"/>
              </a:rPr>
              <a:t>NONAME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указывает на то, что в таблице экспорта не будет храниться данное экспортируемое имя. В этом случае импорт адреса возможен только по его порядковому номеру</a:t>
            </a:r>
          </a:p>
        </p:txBody>
      </p:sp>
      <p:pic>
        <p:nvPicPr>
          <p:cNvPr id="3" name="Объект 10">
            <a:extLst>
              <a:ext uri="{FF2B5EF4-FFF2-40B4-BE49-F238E27FC236}">
                <a16:creationId xmlns:a16="http://schemas.microsoft.com/office/drawing/2014/main" id="{BC75098C-41E9-45F2-2688-726340A75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8689" y="4716653"/>
            <a:ext cx="3077311" cy="158644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69FA1D-74B6-5795-9DE5-84FD61FC5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555" y="2187936"/>
            <a:ext cx="4442845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78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B224-657D-2A93-6D11-4480286F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8AFE661-90C9-D706-79B2-9A0E5E55DC60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3EE1EF7C-E304-2A9D-5315-9A47EDF04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FB08D-A011-6F3B-E5C5-6DBB8932904E}"/>
              </a:ext>
            </a:extLst>
          </p:cNvPr>
          <p:cNvSpPr txBox="1"/>
          <p:nvPr/>
        </p:nvSpPr>
        <p:spPr>
          <a:xfrm>
            <a:off x="1164933" y="161462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Объект 4">
            <a:extLst>
              <a:ext uri="{FF2B5EF4-FFF2-40B4-BE49-F238E27FC236}">
                <a16:creationId xmlns:a16="http://schemas.microsoft.com/office/drawing/2014/main" id="{DAF4DCF0-1A5F-3BF1-13E0-91DF9A7BA5B7}"/>
              </a:ext>
            </a:extLst>
          </p:cNvPr>
          <p:cNvSpPr txBox="1">
            <a:spLocks/>
          </p:cNvSpPr>
          <p:nvPr/>
        </p:nvSpPr>
        <p:spPr>
          <a:xfrm>
            <a:off x="1164932" y="2076293"/>
            <a:ext cx="10036467" cy="44165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Сделаем следующее замечание относительно использования файлов определения модуля: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Эти файлы удобно использовать тогда, когда DLL содержит большое число экспортируемых функций и переменных. В этом случае поиск экспортируемых имен занимает очень много времени. Поэтому для более быстрой работы приложения функции и переменные импортируются по их порядковым номерам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Такой вариант полезен при неявном связывании, когда весь импорт системой производится по номерам и в именах нету смысла, а их отсутствие может сэкономить ресурсы</a:t>
            </a:r>
          </a:p>
        </p:txBody>
      </p:sp>
    </p:spTree>
    <p:extLst>
      <p:ext uri="{BB962C8B-B14F-4D97-AF65-F5344CB8AC3E}">
        <p14:creationId xmlns:p14="http://schemas.microsoft.com/office/powerpoint/2010/main" val="655140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FB2C3-4A00-7568-7D2A-B54F6DCA4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D77FC16-4ADF-C730-4AC6-AB4809FAFDB2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6C6F8A5A-F2DE-30FB-3920-4F116486C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89FF4F3-573A-E56B-D456-6E4EB3FE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Кроме упомянутых ранее ситуаций, часто бывает так, что некоторые из исходных файлов можно было бы использовать в нескольких программах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Первым делом, чтобы не заниматься лишней работой, эти файлы можно скомпилировать только один раз и затем уже по необходимости компоновать их с разными исполняемыми файлами 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 хотя такой подход уменьшает время компиляции, он все равно не избавляет от необходимости каждый раз указывать все объектные файлы на этапе компоновки. Более того, с увеличением количества таких файлов можно создать неразбериху в каталоге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634859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437D1-4D5A-24CF-E059-68D2F72AD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BE9CD60-0F5C-A2FE-19C1-57A59C137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110328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4D05E62A-7A6F-4C06-6404-63D29D0FF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580F7-BED8-4618-404B-7AD72AAFF4F7}"/>
              </a:ext>
            </a:extLst>
          </p:cNvPr>
          <p:cNvSpPr txBox="1"/>
          <p:nvPr/>
        </p:nvSpPr>
        <p:spPr>
          <a:xfrm>
            <a:off x="1164933" y="161462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Объект 4">
            <a:extLst>
              <a:ext uri="{FF2B5EF4-FFF2-40B4-BE49-F238E27FC236}">
                <a16:creationId xmlns:a16="http://schemas.microsoft.com/office/drawing/2014/main" id="{06AE2C35-75A4-AEC3-753F-487176DAF34C}"/>
              </a:ext>
            </a:extLst>
          </p:cNvPr>
          <p:cNvSpPr txBox="1">
            <a:spLocks/>
          </p:cNvSpPr>
          <p:nvPr/>
        </p:nvSpPr>
        <p:spPr>
          <a:xfrm>
            <a:off x="810628" y="2076293"/>
            <a:ext cx="10514509" cy="4255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Что значит «Он позволяет указать конечное имя для функции в таблице экспорта»? Оно что не такое как в коде?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мы говорим о создании библиотек на языках отличных от С, то скорее всего при создании символов для таблицы экспорта/импорта компилятор преобразует имена из кода в понятные для себя имена. Данный процесс называется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name decoration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или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name mangling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(компилятор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такого не делает, он сохраняет имя функций)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.def-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файл позволяет оставить имена функций в том виде, который понятен человеку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Альтернативным способом сохранения имени функции будет модификатор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extern “C”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426B31-64E2-C900-6CB8-C54E9B045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981" y="5945098"/>
            <a:ext cx="8053801" cy="54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5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A213E-6F1A-A885-3A67-9A66F7FE2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5CDAD31-811C-B2B2-55D6-E52EA5D2B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645976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2D1D3AF-E0B7-D4CD-46B7-3BF871E54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1BE4C-1F65-9EA1-F4FE-C6CA111BD6BE}"/>
              </a:ext>
            </a:extLst>
          </p:cNvPr>
          <p:cNvSpPr txBox="1"/>
          <p:nvPr/>
        </p:nvSpPr>
        <p:spPr>
          <a:xfrm>
            <a:off x="1164933" y="161462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Объект 4">
            <a:extLst>
              <a:ext uri="{FF2B5EF4-FFF2-40B4-BE49-F238E27FC236}">
                <a16:creationId xmlns:a16="http://schemas.microsoft.com/office/drawing/2014/main" id="{98496641-EC4D-3FA7-FD68-7F980D7EA08A}"/>
              </a:ext>
            </a:extLst>
          </p:cNvPr>
          <p:cNvSpPr txBox="1">
            <a:spLocks/>
          </p:cNvSpPr>
          <p:nvPr/>
        </p:nvSpPr>
        <p:spPr>
          <a:xfrm>
            <a:off x="810628" y="2076293"/>
            <a:ext cx="10514509" cy="4255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7D133-F51C-A744-161A-5E5DE39DDC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298"/>
          <a:stretch/>
        </p:blipFill>
        <p:spPr>
          <a:xfrm>
            <a:off x="248566" y="2178106"/>
            <a:ext cx="5285372" cy="4381880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41059634-127D-1C34-759B-C66CD7BF7D5C}"/>
              </a:ext>
            </a:extLst>
          </p:cNvPr>
          <p:cNvSpPr/>
          <p:nvPr/>
        </p:nvSpPr>
        <p:spPr>
          <a:xfrm>
            <a:off x="5788404" y="4085439"/>
            <a:ext cx="696286" cy="4278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7647FFC-5176-092B-60F9-6805E32A5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9156" y="2178107"/>
            <a:ext cx="5191076" cy="438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78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AD07D-C486-0012-70FC-DA0FAE409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BFE27688-AEBA-B2CE-F6D2-F5399998F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593286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3A4CEDBD-AE4E-893C-5E3B-3AE3BA10A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FCB633C-0166-6F3C-090D-E0BF9DE66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__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declspec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dllimport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Импортируя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идентификатор, необязательно прибегать к __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declspec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dllimport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 – можно использовать стандартное ключевое слово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extern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языка C. Но компилятор создаст чуть более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эффективный код, если ему будет заранее известно, что идентификатор, на который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мы ссылаемся, импортируется из LIB-файла DLL-модуля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Разрешая ссылки на импортируемые идентификаторы, компоновщик создает в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конечном EXE-модуле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раздел или таблицу импорта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imports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section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). В нем перечисляются DLL,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необходимые этому модулю, и идентификаторы, на которые есть ссылки из всех используемых DLL</a:t>
            </a:r>
          </a:p>
        </p:txBody>
      </p:sp>
    </p:spTree>
    <p:extLst>
      <p:ext uri="{BB962C8B-B14F-4D97-AF65-F5344CB8AC3E}">
        <p14:creationId xmlns:p14="http://schemas.microsoft.com/office/powerpoint/2010/main" val="2227408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EA8F7-8E2F-6D7C-465B-40EEF6604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4B25767B-0403-1FDC-F9CE-5A49057C6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690834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07683C72-47D5-890A-32DF-720DF4B36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D335D8E-9997-2E09-82C6-ECE23FBCE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5711" y="2141536"/>
            <a:ext cx="5080578" cy="435133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246F24-9C8B-2548-B13D-0F466F530EC8}"/>
              </a:ext>
            </a:extLst>
          </p:cNvPr>
          <p:cNvSpPr txBox="1"/>
          <p:nvPr/>
        </p:nvSpPr>
        <p:spPr>
          <a:xfrm>
            <a:off x="990600" y="1531653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импорта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68988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5990F-B807-3FC1-D706-DE7D06C8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BAFC2B9-CBAB-ED14-01C5-9141F535F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251964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90560B87-0ECF-A171-B85C-4A57430D6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C6C47C7-7117-DF34-15D5-1BD4F3181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5"/>
            <a:ext cx="10515600" cy="487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того чтобы собрать рассмотренный пример с использованием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можно повторить архитектуру проекта из пример со статической библиотекой, но со следующими изменениями в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CMakeLists.txt</a:t>
            </a: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67DEDB-254A-7644-F78A-1C1624809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063" y="3665268"/>
            <a:ext cx="5124563" cy="11109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FBF0A1-CCCF-BB19-9831-A62052229D41}"/>
              </a:ext>
            </a:extLst>
          </p:cNvPr>
          <p:cNvSpPr txBox="1"/>
          <p:nvPr/>
        </p:nvSpPr>
        <p:spPr>
          <a:xfrm>
            <a:off x="838200" y="328696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LibProject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src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/CMakeLists.txt</a:t>
            </a:r>
            <a:endParaRPr lang="ru-RU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CD9912C-8F63-B77A-76DD-BDD53EA25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064" y="5320538"/>
            <a:ext cx="5124562" cy="1353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5FCEB1-0E14-6354-32B9-5D1AF3B00E9C}"/>
              </a:ext>
            </a:extLst>
          </p:cNvPr>
          <p:cNvSpPr txBox="1"/>
          <p:nvPr/>
        </p:nvSpPr>
        <p:spPr>
          <a:xfrm>
            <a:off x="838200" y="494223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MainProject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src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/CMakeLists.txt</a:t>
            </a:r>
            <a:endParaRPr lang="ru-RU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F1F69DA-38C9-C5CB-CF4D-E97A94241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8814" y="4618103"/>
            <a:ext cx="4187400" cy="16350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D103AE-6CA2-AC84-5292-896FCFBBA1FF}"/>
              </a:ext>
            </a:extLst>
          </p:cNvPr>
          <p:cNvSpPr txBox="1"/>
          <p:nvPr/>
        </p:nvSpPr>
        <p:spPr>
          <a:xfrm>
            <a:off x="6281792" y="421954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{root}/CMakeLists.txt</a:t>
            </a:r>
            <a:endParaRPr lang="ru-RU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26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BFDC3-A48D-08F9-D3C4-66CFACF11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B5A944C7-7707-2AF6-0F1F-748657A14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51493"/>
              </p:ext>
            </p:extLst>
          </p:nvPr>
        </p:nvGraphicFramePr>
        <p:xfrm>
          <a:off x="990600" y="365126"/>
          <a:ext cx="10210800" cy="1002280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02280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C9A600C1-05F9-1446-8752-1DA4B5894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D901136D-7107-C203-B390-4C0BFFE82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19474"/>
            <a:ext cx="10515600" cy="306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Объект 6">
            <a:extLst>
              <a:ext uri="{FF2B5EF4-FFF2-40B4-BE49-F238E27FC236}">
                <a16:creationId xmlns:a16="http://schemas.microsoft.com/office/drawing/2014/main" id="{456ACA0E-0AEB-B87F-3B8D-2CABF582CEAE}"/>
              </a:ext>
            </a:extLst>
          </p:cNvPr>
          <p:cNvSpPr txBox="1">
            <a:spLocks/>
          </p:cNvSpPr>
          <p:nvPr/>
        </p:nvSpPr>
        <p:spPr>
          <a:xfrm>
            <a:off x="838200" y="1622724"/>
            <a:ext cx="10515600" cy="12966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Общая картина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 (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неявный способ)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Рассмотренный способ подключения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DLL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можно подытожить следующим способом:</a:t>
            </a:r>
          </a:p>
        </p:txBody>
      </p:sp>
    </p:spTree>
    <p:extLst>
      <p:ext uri="{BB962C8B-B14F-4D97-AF65-F5344CB8AC3E}">
        <p14:creationId xmlns:p14="http://schemas.microsoft.com/office/powerpoint/2010/main" val="2971409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C3933-BC50-9C35-68D1-684608859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208EDA7-AC5E-2D37-9B76-DBF4A2BBE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051134"/>
              </p:ext>
            </p:extLst>
          </p:nvPr>
        </p:nvGraphicFramePr>
        <p:xfrm>
          <a:off x="864765" y="365126"/>
          <a:ext cx="3696377" cy="1002280"/>
        </p:xfrm>
        <a:graphic>
          <a:graphicData uri="http://schemas.openxmlformats.org/drawingml/2006/table">
            <a:tbl>
              <a:tblPr/>
              <a:tblGrid>
                <a:gridCol w="3696377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02280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FC4D0458-AB00-7BC8-3DB6-91BDE0CD7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BBEEFA-13F0-2F23-809F-ED81C33E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977" y="222308"/>
            <a:ext cx="7505023" cy="64133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ECFAF1-F345-C92C-25C2-FDE8ED1E0F5D}"/>
              </a:ext>
            </a:extLst>
          </p:cNvPr>
          <p:cNvSpPr txBox="1"/>
          <p:nvPr/>
        </p:nvSpPr>
        <p:spPr>
          <a:xfrm>
            <a:off x="864764" y="2507673"/>
            <a:ext cx="36963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Общая картина работы с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 (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неявный способ)</a:t>
            </a:r>
          </a:p>
        </p:txBody>
      </p:sp>
    </p:spTree>
    <p:extLst>
      <p:ext uri="{BB962C8B-B14F-4D97-AF65-F5344CB8AC3E}">
        <p14:creationId xmlns:p14="http://schemas.microsoft.com/office/powerpoint/2010/main" val="38218634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CE281-784C-DDAF-91CF-FBAC14681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A448448-B196-88D6-00E2-FC9E90748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514973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C997B7FB-245D-389D-3053-9F4E2A0F8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517E4B5-32F1-5DC9-7FB0-27C994A1B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простейшего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SO-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файла</a:t>
            </a: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0EE44629-E8D0-A756-AD3F-23FD96E1148A}"/>
              </a:ext>
            </a:extLst>
          </p:cNvPr>
          <p:cNvSpPr txBox="1">
            <a:spLocks/>
          </p:cNvSpPr>
          <p:nvPr/>
        </p:nvSpPr>
        <p:spPr>
          <a:xfrm>
            <a:off x="1720384" y="2289009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mod1.c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1BADED-E072-690B-A1CE-155A9F680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3" y="2721516"/>
            <a:ext cx="4320914" cy="2690093"/>
          </a:xfrm>
          <a:prstGeom prst="rect">
            <a:avLst/>
          </a:prstGeom>
        </p:spPr>
      </p:pic>
      <p:sp>
        <p:nvSpPr>
          <p:cNvPr id="8" name="Объект 6">
            <a:extLst>
              <a:ext uri="{FF2B5EF4-FFF2-40B4-BE49-F238E27FC236}">
                <a16:creationId xmlns:a16="http://schemas.microsoft.com/office/drawing/2014/main" id="{AEA4EA5A-9C73-2E58-74DD-34E66734410C}"/>
              </a:ext>
            </a:extLst>
          </p:cNvPr>
          <p:cNvSpPr txBox="1">
            <a:spLocks/>
          </p:cNvSpPr>
          <p:nvPr/>
        </p:nvSpPr>
        <p:spPr>
          <a:xfrm>
            <a:off x="9285243" y="1529096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mod3.c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B7EC57-EF07-3E41-B395-B6F6EEBC1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3302" y="1961603"/>
            <a:ext cx="4101653" cy="2690093"/>
          </a:xfrm>
          <a:prstGeom prst="rect">
            <a:avLst/>
          </a:prstGeom>
        </p:spPr>
      </p:pic>
      <p:sp>
        <p:nvSpPr>
          <p:cNvPr id="12" name="Объект 6">
            <a:extLst>
              <a:ext uri="{FF2B5EF4-FFF2-40B4-BE49-F238E27FC236}">
                <a16:creationId xmlns:a16="http://schemas.microsoft.com/office/drawing/2014/main" id="{B43C11EE-2B71-FFEC-2506-DC1BF197E4AD}"/>
              </a:ext>
            </a:extLst>
          </p:cNvPr>
          <p:cNvSpPr txBox="1">
            <a:spLocks/>
          </p:cNvSpPr>
          <p:nvPr/>
        </p:nvSpPr>
        <p:spPr>
          <a:xfrm>
            <a:off x="5639440" y="3672443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mod2.c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201426-8A36-F163-0C80-4C3963FCE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6179" y="4104950"/>
            <a:ext cx="4124292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562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A3FD7-C613-07A5-7125-265FA7386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15B4C56-E5B8-6C6C-0969-BA1220CFB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013212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721A50F-8FC9-A537-26ED-2707318FA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642D6C2-32DA-A8AB-0585-D3E189F49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простейшего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SO-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файла</a:t>
            </a: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CDAA035F-901F-25AC-3210-9504E4615327}"/>
              </a:ext>
            </a:extLst>
          </p:cNvPr>
          <p:cNvSpPr txBox="1">
            <a:spLocks/>
          </p:cNvSpPr>
          <p:nvPr/>
        </p:nvSpPr>
        <p:spPr>
          <a:xfrm>
            <a:off x="1578178" y="2273417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prog.c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08D313-2B60-F242-FE6C-24C0BF7A4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82" y="2633957"/>
            <a:ext cx="2918713" cy="300254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BC3266-3941-D5B2-87DD-E77A89368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667" y="2633957"/>
            <a:ext cx="7088320" cy="7048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A4FC34-B37D-9577-DCF0-83A071FDD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258" y="5855974"/>
            <a:ext cx="10684166" cy="716342"/>
          </a:xfrm>
          <a:prstGeom prst="rect">
            <a:avLst/>
          </a:prstGeom>
        </p:spPr>
      </p:pic>
      <p:sp>
        <p:nvSpPr>
          <p:cNvPr id="15" name="Стрелка: вниз 14">
            <a:extLst>
              <a:ext uri="{FF2B5EF4-FFF2-40B4-BE49-F238E27FC236}">
                <a16:creationId xmlns:a16="http://schemas.microsoft.com/office/drawing/2014/main" id="{FDCF83B5-AEF9-A673-7F0A-6ED74081681F}"/>
              </a:ext>
            </a:extLst>
          </p:cNvPr>
          <p:cNvSpPr/>
          <p:nvPr/>
        </p:nvSpPr>
        <p:spPr>
          <a:xfrm>
            <a:off x="7013196" y="4017391"/>
            <a:ext cx="671120" cy="11166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2AD96C4-91FE-CFA9-B1D9-6FA4A6846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9172" y="3549909"/>
            <a:ext cx="1204064" cy="2019475"/>
          </a:xfrm>
          <a:prstGeom prst="rect">
            <a:avLst/>
          </a:prstGeom>
        </p:spPr>
      </p:pic>
      <p:sp>
        <p:nvSpPr>
          <p:cNvPr id="18" name="Стрелка: вниз 17">
            <a:extLst>
              <a:ext uri="{FF2B5EF4-FFF2-40B4-BE49-F238E27FC236}">
                <a16:creationId xmlns:a16="http://schemas.microsoft.com/office/drawing/2014/main" id="{DB4FE73E-150A-AE1A-7535-87ED4C0F63CE}"/>
              </a:ext>
            </a:extLst>
          </p:cNvPr>
          <p:cNvSpPr/>
          <p:nvPr/>
        </p:nvSpPr>
        <p:spPr>
          <a:xfrm rot="13850602">
            <a:off x="3962102" y="3426302"/>
            <a:ext cx="671120" cy="11166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69360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844E5-0BAA-728E-D441-81B995D59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F778E7E9-BD04-C8F0-16B7-4F48C8CDD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72143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9575E58-5953-CCAB-0F6F-2E4E12DE1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F85AD06-ECE9-2604-F583-4AB915267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3"/>
            <a:ext cx="10515600" cy="470257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простейшего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SO-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файла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видно, попытка запуска провалилась, хоть и файл разделяемой библиотеки находится в той же папке. Связано это с тем, где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Linux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ищет файлы библиотек, а именно: динамический компоновщик анализирует список динамических зависимостей программы и находит соответствующие библиотечные файлы, используя набор заранее заданных правил. Часть этих правил основывается на списке стандартных каталогов, в которых обычно хранятся разделяемые библиотеки (к примеру, /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lib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 /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usr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lib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). Причина сообщения об ошибке, приведенного ранее, заключается в том, что библиотека находится в текущем каталоге, которая не учитывается динамическим компоновщиком при выполнении поиска</a:t>
            </a: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597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FB2C3-4A00-7568-7D2A-B54F6DCA4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D77FC16-4ADF-C730-4AC6-AB4809FAFDB2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6C6F8A5A-F2DE-30FB-3920-4F116486C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89FF4F3-573A-E56B-D456-6E4EB3FE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Чтобы обойти эти проблемы, можно сгруппировать набор объектных файлов в единую сущность –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библиотеку объектов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(или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объектную библиотеку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Библиотека объектных файлов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– это файл, содержащий несколько объектных файлов, которые будут использоваться вместе на стадии сборки (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связывания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линковки) программы. Нормальная библиотека содержит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символьный индекс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состоящий из названий функций, переменных и т. д., которые содержатся в библиотеке. Это позволяет ускорить процесс сборки программы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Библиотеки объектов бывают двух видов: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статические и динамические (разделяемые)</a:t>
            </a:r>
          </a:p>
        </p:txBody>
      </p:sp>
    </p:spTree>
    <p:extLst>
      <p:ext uri="{BB962C8B-B14F-4D97-AF65-F5344CB8AC3E}">
        <p14:creationId xmlns:p14="http://schemas.microsoft.com/office/powerpoint/2010/main" val="3580475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7AD8-EA41-FFC7-2850-9B0E07B29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748D610-B08C-961E-15F7-1862F2B45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21128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5D68C211-A736-6A09-ACC6-7AC8BD05D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1712A928-48A5-0B52-E0CB-38BDC9D5A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3"/>
            <a:ext cx="10515600" cy="4702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простейшего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SO-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файла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оповещения динамического компоновщика о том, что разделяемая библиотека находится в нестандартном месте, можно воспользоваться переменной среды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LD_LIBRARY_PATH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указав соответствующий каталог в качестве одного из  элементов списка, разделенного двоеточиями</a:t>
            </a: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После указания текущего каталога приложение успешно запустилось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0D53C0-2EC8-78E6-8733-DADE75555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39709"/>
            <a:ext cx="10463167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124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6392B-575D-FBE4-5D87-C7A50DBA8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D80EDC3-F689-97B1-8965-6601937F1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348070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7D678E10-A4D1-8AB4-6F73-2A8391E51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79E10D5-62F3-EE79-D486-8208BCC37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3"/>
            <a:ext cx="10515600" cy="4702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импорта программы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F4250E-D343-777B-5D49-FBB475C6D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3135" y="2366780"/>
            <a:ext cx="9705728" cy="23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141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E047A-0298-A7E2-85E6-BA82C612B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618BA00-2A54-7858-AE16-D0AC6760F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892331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00E83BFF-4F4A-BDDD-5C72-C538F3EAF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CEEBA50-CDDD-C493-DCFB-F5E846C0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3"/>
            <a:ext cx="10515600" cy="4702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разделяемой библиотеки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96F947-85E3-CC53-E2AE-28CBA80F5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294" y="2324835"/>
            <a:ext cx="9583411" cy="274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48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11278-E296-EC74-109C-E27EDE6CE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F1D585D5-C57F-6196-6C76-447493E65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537401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76A32778-6F43-EC21-CEF4-E01EC5324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B859D4A2-8DDB-0A84-41B1-B77F0FC2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уже говорилось ранее, рассмотренные примеры использовали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неявную загрузку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оно же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отложенное декларативное связывание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Второй способ который стоит рассмотреть –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явная загрузка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или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отложенное императивное связывание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требуемой DLL в период выполнения приложения. Иначе говоря, его поток явно загружает DLL в адресное пространство процесса, получает виртуальный адрес необходимой DLL-функции и вызывает ее по этому адресу. Изящество такого подхода в том, что все происходит в уже выполняемом приложении</a:t>
            </a:r>
          </a:p>
        </p:txBody>
      </p:sp>
    </p:spTree>
    <p:extLst>
      <p:ext uri="{BB962C8B-B14F-4D97-AF65-F5344CB8AC3E}">
        <p14:creationId xmlns:p14="http://schemas.microsoft.com/office/powerpoint/2010/main" val="10103258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39EB9-0ECD-5A0C-3D33-B9EEB12B6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754F7A9-030C-749B-9948-056DC0227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242458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FEE816F7-9D1F-F7D1-3C22-E713B1F69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EFC1F7-C922-A47E-5893-DC39652A0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612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Явная загрузка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238EAA95-8F3D-2E30-8FDF-BEAD924EA02F}"/>
              </a:ext>
            </a:extLst>
          </p:cNvPr>
          <p:cNvSpPr txBox="1">
            <a:spLocks/>
          </p:cNvSpPr>
          <p:nvPr/>
        </p:nvSpPr>
        <p:spPr>
          <a:xfrm>
            <a:off x="2853304" y="2046914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test.c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DD9DDC-67F2-4164-93A0-95D75D651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514" y="2436773"/>
            <a:ext cx="6041951" cy="3800361"/>
          </a:xfrm>
          <a:prstGeom prst="rect">
            <a:avLst/>
          </a:prstGeom>
        </p:spPr>
      </p:pic>
      <p:sp>
        <p:nvSpPr>
          <p:cNvPr id="3" name="Объект 6">
            <a:extLst>
              <a:ext uri="{FF2B5EF4-FFF2-40B4-BE49-F238E27FC236}">
                <a16:creationId xmlns:a16="http://schemas.microsoft.com/office/drawing/2014/main" id="{7B8A24C6-44DB-61A0-3D26-8C90FF63FDA8}"/>
              </a:ext>
            </a:extLst>
          </p:cNvPr>
          <p:cNvSpPr txBox="1">
            <a:spLocks/>
          </p:cNvSpPr>
          <p:nvPr/>
        </p:nvSpPr>
        <p:spPr>
          <a:xfrm>
            <a:off x="6497598" y="2418039"/>
            <a:ext cx="5255378" cy="3705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можно заметить в отличие от прошлого варианта изменилось следующее: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Подключать заголовочный файл не требуется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Появились вызовы функций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API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 сборке приложения больше не требуется указывать использование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4B0986-A8AF-570E-2607-1187512E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18" y="6336577"/>
            <a:ext cx="10874682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151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39EB9-0ECD-5A0C-3D33-B9EEB12B6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754F7A9-030C-749B-9948-056DC022740C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FEE816F7-9D1F-F7D1-3C22-E713B1F69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EFC1F7-C922-A47E-5893-DC39652A0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612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Явная загрузка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Объект 6">
            <a:extLst>
              <a:ext uri="{FF2B5EF4-FFF2-40B4-BE49-F238E27FC236}">
                <a16:creationId xmlns:a16="http://schemas.microsoft.com/office/drawing/2014/main" id="{7B8A24C6-44DB-61A0-3D26-8C90FF63FDA8}"/>
              </a:ext>
            </a:extLst>
          </p:cNvPr>
          <p:cNvSpPr txBox="1">
            <a:spLocks/>
          </p:cNvSpPr>
          <p:nvPr/>
        </p:nvSpPr>
        <p:spPr>
          <a:xfrm>
            <a:off x="878294" y="2139193"/>
            <a:ext cx="5170988" cy="43536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Хотелось бы отметить некоторую особенность относительно таблиц импорта приложений при явной сборке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вызвать утилиту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dumpbin,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то для текущего примера мы не найдём в таблице импорта нашей библиотеки, но почему?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Да просто ей не откуда там взяться, ведь компоновщик ничего не знает о библиотеке в данном случае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D6C4F3-393B-2891-1321-AF3CCDBAC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719" y="1555612"/>
            <a:ext cx="5410669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401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78F5A-3DCB-6BAC-C3A6-4CDB71EA7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DE3EA19-5FE8-EF89-B817-64CC13D44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078021"/>
              </p:ext>
            </p:extLst>
          </p:nvPr>
        </p:nvGraphicFramePr>
        <p:xfrm>
          <a:off x="990600" y="365126"/>
          <a:ext cx="10210800" cy="1002280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02280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871D8C61-61E4-4BE6-EA17-535DE0500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EF5A481-BDC7-4D8C-DEA2-7D437C6AD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119474"/>
            <a:ext cx="10515600" cy="306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Объект 6">
            <a:extLst>
              <a:ext uri="{FF2B5EF4-FFF2-40B4-BE49-F238E27FC236}">
                <a16:creationId xmlns:a16="http://schemas.microsoft.com/office/drawing/2014/main" id="{93D22A11-59C7-594E-B736-99B3E8924280}"/>
              </a:ext>
            </a:extLst>
          </p:cNvPr>
          <p:cNvSpPr txBox="1">
            <a:spLocks/>
          </p:cNvSpPr>
          <p:nvPr/>
        </p:nvSpPr>
        <p:spPr>
          <a:xfrm>
            <a:off x="838200" y="1622724"/>
            <a:ext cx="10515600" cy="12966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Общая картина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 (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явный способ)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Рассмотренный способ явного подключения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DLL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можно подытожить следующим способом:</a:t>
            </a:r>
          </a:p>
        </p:txBody>
      </p:sp>
    </p:spTree>
    <p:extLst>
      <p:ext uri="{BB962C8B-B14F-4D97-AF65-F5344CB8AC3E}">
        <p14:creationId xmlns:p14="http://schemas.microsoft.com/office/powerpoint/2010/main" val="23479771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8A456-0DED-EE72-4C1A-BC433CBA2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1BF6882-0F66-9253-B9A0-96E660F94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591110"/>
              </p:ext>
            </p:extLst>
          </p:nvPr>
        </p:nvGraphicFramePr>
        <p:xfrm>
          <a:off x="864765" y="365126"/>
          <a:ext cx="3696377" cy="1002280"/>
        </p:xfrm>
        <a:graphic>
          <a:graphicData uri="http://schemas.openxmlformats.org/drawingml/2006/table">
            <a:tbl>
              <a:tblPr/>
              <a:tblGrid>
                <a:gridCol w="3696377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02280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4E66FA4D-07F3-A5D1-28A2-5F53C7171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A1E73F-C38C-203F-F9BF-3831D92EE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3662" y="222308"/>
            <a:ext cx="6791652" cy="64133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EA8C08-FC3B-231F-2C33-E463BA2B41E1}"/>
              </a:ext>
            </a:extLst>
          </p:cNvPr>
          <p:cNvSpPr txBox="1"/>
          <p:nvPr/>
        </p:nvSpPr>
        <p:spPr>
          <a:xfrm>
            <a:off x="864764" y="2507673"/>
            <a:ext cx="36963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Общая картина работы с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 (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явный способ)</a:t>
            </a:r>
          </a:p>
        </p:txBody>
      </p:sp>
    </p:spTree>
    <p:extLst>
      <p:ext uri="{BB962C8B-B14F-4D97-AF65-F5344CB8AC3E}">
        <p14:creationId xmlns:p14="http://schemas.microsoft.com/office/powerpoint/2010/main" val="39464260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511F3-B3E9-D053-404D-983EA3EBD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4378E82-F076-48A1-3480-4BFC4FAE1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93660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A66FF199-FC21-E9FB-2677-4AAD27637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DC2549B-D822-2026-205C-BFD538B03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612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Явная загрузка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SO-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файла</a:t>
            </a: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6F656F8B-502D-2E3E-3FFC-01F2B6957326}"/>
              </a:ext>
            </a:extLst>
          </p:cNvPr>
          <p:cNvSpPr txBox="1">
            <a:spLocks/>
          </p:cNvSpPr>
          <p:nvPr/>
        </p:nvSpPr>
        <p:spPr>
          <a:xfrm>
            <a:off x="2853304" y="2046914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test.c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0CD27E-64C1-3A01-BF38-77B79C13D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256" y="2436773"/>
            <a:ext cx="4702466" cy="3800361"/>
          </a:xfrm>
          <a:prstGeom prst="rect">
            <a:avLst/>
          </a:prstGeom>
        </p:spPr>
      </p:pic>
      <p:sp>
        <p:nvSpPr>
          <p:cNvPr id="3" name="Объект 6">
            <a:extLst>
              <a:ext uri="{FF2B5EF4-FFF2-40B4-BE49-F238E27FC236}">
                <a16:creationId xmlns:a16="http://schemas.microsoft.com/office/drawing/2014/main" id="{011787B4-742F-8282-EDE9-C6317AFDAB21}"/>
              </a:ext>
            </a:extLst>
          </p:cNvPr>
          <p:cNvSpPr txBox="1">
            <a:spLocks/>
          </p:cNvSpPr>
          <p:nvPr/>
        </p:nvSpPr>
        <p:spPr>
          <a:xfrm>
            <a:off x="6497598" y="2418039"/>
            <a:ext cx="5255378" cy="37059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можно заметить в отличие от прошлого варианта изменилось следующее: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Появились вызовы функций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API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 сборке приложения больше не требуется указывать использование библиотеки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D82B58-BEEF-DB6F-6974-4C23BE5ED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349" y="6336577"/>
            <a:ext cx="9732220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24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336C5-781A-E0EF-8DAB-0BF955722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A0DA5AD-BD98-85A5-C4C2-E13906C29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856416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7E94E2B5-8BB9-BFCE-4C86-1DAEF1A7C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72A34A7-4B5D-35E0-9EC7-73853EF05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Функции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WinAPI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любой момент поток может спроецировать DLL на адресное пространство процесса, вызвав одну из двух функций: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Обе функции ищут образ DLL-файла (в каталогах, список которых приведен ранее) и пытаются спроецировать его на адресное пространство вызывающего процесса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hlinkClick r:id="rId2"/>
            <a:extLst>
              <a:ext uri="{FF2B5EF4-FFF2-40B4-BE49-F238E27FC236}">
                <a16:creationId xmlns:a16="http://schemas.microsoft.com/office/drawing/2014/main" id="{CDB43DF5-23D6-D147-F16D-1523D4025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00" y="2893911"/>
            <a:ext cx="5972175" cy="1952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821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FB2C3-4A00-7568-7D2A-B54F6DCA4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D77FC16-4ADF-C730-4AC6-AB4809FAFDB2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6C6F8A5A-F2DE-30FB-3920-4F116486C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89FF4F3-573A-E56B-D456-6E4EB3FE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Стоит немного остановиться на понятии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связывания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Функция связывания состоит в компоновке программы из многих объектных модулей. Поскольку каждый из объектных модулей в составе программы был получен в результате отдельного процесса трансляции, который работает только с одним конкретным модулем, обращения к процедурам и данным, расположенным в других модулях, в объектных модулях не содержат актуальных адресов. Загрузчик же «видит» все объектные модули, входящие в состав программы, и он может вставить в обращения к внешним точкам правильные адреса</a:t>
            </a:r>
          </a:p>
        </p:txBody>
      </p:sp>
    </p:spTree>
    <p:extLst>
      <p:ext uri="{BB962C8B-B14F-4D97-AF65-F5344CB8AC3E}">
        <p14:creationId xmlns:p14="http://schemas.microsoft.com/office/powerpoint/2010/main" val="15138667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F12AC-5A1D-502A-F6FB-DCF81A7D8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3192978E-8D5A-6AEE-733C-49CD1114B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043213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9116FED7-6F67-94B0-77B2-C3315B0C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4768517-AAFE-4A79-CDB3-BAC8FBF41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Функции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WinAPI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необходимость в DLL отпадает, ее можно выгрузить из адресного пространства процесса, вызвав функцию: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Поток получает адрес экспортируемого идентификатора из явно загруженной DLL вызовом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GetProcAddress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hlinkClick r:id="rId2"/>
            <a:extLst>
              <a:ext uri="{FF2B5EF4-FFF2-40B4-BE49-F238E27FC236}">
                <a16:creationId xmlns:a16="http://schemas.microsoft.com/office/drawing/2014/main" id="{BE55C9E1-5A5D-F725-81FF-99FDBDE1E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11" y="3134773"/>
            <a:ext cx="5972175" cy="588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>
            <a:hlinkClick r:id="rId4"/>
            <a:extLst>
              <a:ext uri="{FF2B5EF4-FFF2-40B4-BE49-F238E27FC236}">
                <a16:creationId xmlns:a16="http://schemas.microsoft.com/office/drawing/2014/main" id="{04D2894E-4160-A05C-2D4E-06A7ED2A9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054192"/>
            <a:ext cx="3411040" cy="102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47128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AD518-14B0-DC79-BAE3-5D404CA95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F664A74-0A92-8249-91AC-E1B8FF076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889789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05E5CED3-E472-3F76-67A9-5C8B4B4F6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BAE6381-52EB-726B-72C5-ED4BDE39B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Функции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WinAPI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Заметьте: тип параметра </a:t>
            </a:r>
            <a:r>
              <a:rPr lang="ru-RU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pszSymbolName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– PCSTR, а не PCTSTR. Это значит, что функция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GetProcAddress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принимает только ANSI-строки – ей нельзя передать Unicode-строку. А причина в том, что идентификаторы функций и переменных в разделе экспорта DLL всегда хранятся как ANSI-строки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Вторая форма параметра </a:t>
            </a:r>
            <a:r>
              <a:rPr lang="ru-RU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pszSymbolName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позволяет указывать порядковый номер нужной функции:</a:t>
            </a: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Здесь подразумевается, что Вам известен порядковый номер (2) искомого идентификатора, присвоенный ему автором данной DLL. 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Microsoft </a:t>
            </a:r>
            <a:r>
              <a:rPr lang="ru-RU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настоятельно не рекомендует пользоваться порядковыми номерами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EE3336-1BBC-D09E-C2F1-7CEBD73D9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87926"/>
            <a:ext cx="6838950" cy="30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7623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F644A-62E8-2F27-DBE0-6670A9573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E1BB4B0-19AE-1FB1-C5F5-54CE16534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81942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5E1F3B3E-2767-D155-A907-F3AADC2A2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7C7A924-2B8D-B588-314A-E4FD1588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381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Функции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POSIX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Функция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dlopen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загружает в виртуальное адресное пространство вызывающего процесса разделяемую библиотеку с именем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libfilename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 инкрементирует счетчик открытых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ссылок на нее :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разделяемая библиотека, указанная с помощью аргумента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libfilename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зависит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от других библиотек, то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dlopen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загрузит их автоматически. При необходимости эта процедура выполняется рекурсивно. Мы будем называть набор загруженных таким образом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библиотек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деревом зависимостей.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92A7D5-9D26-A352-04C0-FA691F74D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3215883"/>
            <a:ext cx="75723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63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3D557-1E2F-E40F-179D-1BA196FF8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C89AD2E1-8718-900F-028E-33BA8795B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538118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73C8A992-C694-C316-471A-FCE225C68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8C71BAF-71F6-3E5E-1E9A-A789A6171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5"/>
            <a:ext cx="10515600" cy="487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Функции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POSIX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Функция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dlclose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закрывает библиотеку: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Функция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dlsym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ищет именованный символ (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symbol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функцию или переменную)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библиотеке, на которую указывает дескриптор (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handle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), и в ее дереве зависимостей.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CA89A6-A8FB-27DC-E4E1-DD4496C76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0" y="2819400"/>
            <a:ext cx="7581900" cy="1219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94D0906-8A8F-B05F-9250-AF5915037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237" y="5480458"/>
            <a:ext cx="76295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331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CA158-60B8-0284-CFC7-919E1BD5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B42DCB13-AFBC-89CC-C669-A62057A08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831765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111819EF-09F9-858D-8D8C-AEBAB9FDF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2DEF18B-25A1-3856-EC58-A98A8DDC4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Функции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POSIX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 получении ошибки из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dlopen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или другой функции, входящей в программный интерфейс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dlopen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можно попытаться узнать ее причину, получив указатель на соответствующую строку с текстом ошибки, используя вызов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dlerror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2E8D81-18AD-E150-A61D-316E23621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4366297"/>
            <a:ext cx="76390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330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8B031-6F7D-41FF-1A52-330CBBD72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A6CE534-433E-65A0-3B60-CCA452A3A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790210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2C274D6D-8967-F3B0-4DBD-44EFDEC03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328FE08-6C0E-DC81-5C4C-620C8020B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Общий алгоритм загрузки и отчистки библиотеки из памяти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Функцию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dlopen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LoadLibrary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можно вызвать несколько раз для одной и той же библиотеки. При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этом загрузка будет выполнена лишь при первом вызове, а во всех последующих случаях станет возвращаться одно и то же значение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HANDLE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Однако программный интерфейс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dlopen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LoadLibrary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хранит счетчик ссылок для каждого дескриптора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 каждым вызовом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dlopen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LoadLibrary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он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инкрементируется, а декрементация происходит при вызове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dlclose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FreeLibrary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; последний выгружает библиотеку из памяти только в том случае, если счетчик равен 0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1636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DC14E-30C4-2751-5620-2ABDF4E16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FC265B75-FA30-1165-AA9E-42E85B3D9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775431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207DA13-8FCA-CBB7-C220-376271461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0582CD6-DA48-DD4A-6D12-815A612BF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DLL может быть указана функция входа/выхода (одна). Система вызывает ее в некоторых ситуациях сугубо в информационных целях, и обычно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она используется DLL для инициализации и очистки ресурсов в конкретных процессах или потоках. Если Вашей DLL подобные уведомления не нужны, Вы не обязаны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реализовывать эту функцию. Пример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DLL, содержащая только ресурсы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Linux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SO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такой функции быть не может, однако вместо этого можно определить одну или несколько функций, которые будут автоматически вызываться при загрузке и выгрузке разделяемой библиотеки</a:t>
            </a:r>
          </a:p>
        </p:txBody>
      </p:sp>
    </p:spTree>
    <p:extLst>
      <p:ext uri="{BB962C8B-B14F-4D97-AF65-F5344CB8AC3E}">
        <p14:creationId xmlns:p14="http://schemas.microsoft.com/office/powerpoint/2010/main" val="31378564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F166C-27C0-3EBD-C482-D75CD14B9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B47EF1F1-96CA-8729-1571-837E703DA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748241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B6E981D4-92B2-2276-5601-0170464B3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4" name="Объект 3">
            <a:hlinkClick r:id="rId2"/>
            <a:extLst>
              <a:ext uri="{FF2B5EF4-FFF2-40B4-BE49-F238E27FC236}">
                <a16:creationId xmlns:a16="http://schemas.microsoft.com/office/drawing/2014/main" id="{FB53ED59-CEB5-6088-609E-200624DB2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999" y="2370103"/>
            <a:ext cx="5772325" cy="321119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700FCE-E13F-274B-6844-64AC25DA99A0}"/>
              </a:ext>
            </a:extLst>
          </p:cNvPr>
          <p:cNvSpPr txBox="1"/>
          <p:nvPr/>
        </p:nvSpPr>
        <p:spPr>
          <a:xfrm>
            <a:off x="494251" y="1908438"/>
            <a:ext cx="1427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Windows</a:t>
            </a:r>
            <a:endParaRPr lang="LID4096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Объект 3">
            <a:hlinkClick r:id="rId4"/>
            <a:extLst>
              <a:ext uri="{FF2B5EF4-FFF2-40B4-BE49-F238E27FC236}">
                <a16:creationId xmlns:a16="http://schemas.microsoft.com/office/drawing/2014/main" id="{286C13E4-CA60-13C7-5D92-9C30B140B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3013" y="2768017"/>
            <a:ext cx="5772325" cy="24326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2B784-6846-96AA-8586-57910BCB3F82}"/>
              </a:ext>
            </a:extLst>
          </p:cNvPr>
          <p:cNvSpPr txBox="1"/>
          <p:nvPr/>
        </p:nvSpPr>
        <p:spPr>
          <a:xfrm>
            <a:off x="6334387" y="2297726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Linux</a:t>
            </a:r>
            <a:endParaRPr lang="LID4096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792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68E4A-B8E1-C49F-AFD4-7623D1AA5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4F6D677E-C4E9-DFE6-A1A2-FFE21BCCD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646743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9C062A1E-3371-4E88-4BD2-AFE23CD5F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B4AB9FBF-28B6-9605-EA03-1FC5BD3B1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 injection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это техника используемая для запуска кода в адресном пространстве другого процесса путем принуждения загрузки в него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Windows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рассмотрим пример на основе внедрения DLL с помощью удаленных потоков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Linux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рассмотрим пример на основе внедрения с помощью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LD_PRELOAD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03626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AD603-FADA-EA34-27AA-CD19D19FE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43667ADA-FEB3-F517-111A-8ED96DB44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604854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5BDF7D3-C17B-2E34-B72A-76E0D4BA7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8AD244F-7794-BF54-D462-755807EC8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Внедрение DLL с помощью удаленных потоков предполагает вызов функции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LoadLibrary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потоком целевого процесса для загрузки нужной DLL. Так как управление потоками чужого процесса сильно затруднено, Вы должны создать в нем свой поток. К счастью, Windows-функция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CreateRemoteThread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делает эту задачу несложной: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A7D9EE-58D5-A347-0475-8B0895EBA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732" y="4223834"/>
            <a:ext cx="4581525" cy="1838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3691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55751-238F-5D28-A941-C74E0067A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9B1DF12-749E-B429-493C-49763B098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521178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55E5DF9-C9E9-90E4-2DAC-BD342F663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48E90B0-AD04-5A58-F768-FFD40772C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42184"/>
            <a:ext cx="7443894" cy="495069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AE2305-02E6-2BCF-B7F9-AE0906FB1D15}"/>
              </a:ext>
            </a:extLst>
          </p:cNvPr>
          <p:cNvSpPr txBox="1"/>
          <p:nvPr/>
        </p:nvSpPr>
        <p:spPr>
          <a:xfrm>
            <a:off x="8540692" y="1542184"/>
            <a:ext cx="284316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Процесс сборки приложения с использованием библиотек объектов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12387297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258BC-CC5D-5AE8-A52E-619E1C48C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D6F4C27-07D3-0C0F-2B17-BB66B7F5A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430485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30EB352-AD55-10E1-91C9-15C7B9CD3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8DDA5C8-35BB-D8E5-0E6A-84B216A28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Последовательность операций, которые Вам надо будет выполнить: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1. Выделите блок памяти в адресном пространстве удаленного процесса через </a:t>
            </a:r>
            <a:r>
              <a:rPr lang="ru-RU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VirtualAllocEx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2. Вызвав </a:t>
            </a:r>
            <a:r>
              <a:rPr lang="ru-RU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WriteProcessMemory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, скопируйте строку с полным именем файла DLL в блок памяти, выделенный в п.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3. Используя </a:t>
            </a:r>
            <a:r>
              <a:rPr lang="ru-RU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GetProcAddress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, получите истинный адрес функции </a:t>
            </a:r>
            <a:r>
              <a:rPr lang="ru-RU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LoadLibraryA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или </a:t>
            </a:r>
            <a:r>
              <a:rPr lang="ru-RU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LoadLibraryW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внутри Kernel32.dll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4. Вызвав </a:t>
            </a:r>
            <a:r>
              <a:rPr lang="ru-RU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CreateRemoteThread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, создайте поток в удаленном процессе, который вызовет соответствующую функцию </a:t>
            </a:r>
            <a:r>
              <a:rPr lang="ru-RU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LoadLibrary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, передав ей адрес блока памяти, выделенного в п. 1. На этом этапе DLL внедрена в удаленный процесс, а ее функция DllMain получила уведомление DLL_PROCESS_ATTACH и может приступить к выполнению нужного кода</a:t>
            </a:r>
          </a:p>
        </p:txBody>
      </p:sp>
    </p:spTree>
    <p:extLst>
      <p:ext uri="{BB962C8B-B14F-4D97-AF65-F5344CB8AC3E}">
        <p14:creationId xmlns:p14="http://schemas.microsoft.com/office/powerpoint/2010/main" val="15756056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258BC-CC5D-5AE8-A52E-619E1C48C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D6F4C27-07D3-0C0F-2B17-BB66B7F5A472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30EB352-AD55-10E1-91C9-15C7B9CD3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8DDA5C8-35BB-D8E5-0E6A-84B216A28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4 (продолжение). Когда DllMain вернет управление, удаленный поток выйдет из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LoadLibrary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и вернется в функцию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BaseThreadStart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, которая в свою очередь вызовет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ExitThread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и завершит этот поток. Теперь в удаленном процессе имеется блок памяти, выделенный в п. 1, и DLL, все еще «сидящая» в его адресном пространстве. Для очистки после завершения удаленного потока потребуется несколько дополнительных операций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5. Вызовом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VirtualFreeEx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освободите блок памяти, выделенный в п.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6. С помощью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GetProcAddress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определите истинный адрес функции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FreeLibrary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внутри Kernel32.dll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7. Используя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CreateRemoteThread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, создайте в удаленном процессе поток, который вызовет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FreeLibrary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с передачей HINSTANCE внедренной DLL</a:t>
            </a:r>
          </a:p>
        </p:txBody>
      </p:sp>
    </p:spTree>
    <p:extLst>
      <p:ext uri="{BB962C8B-B14F-4D97-AF65-F5344CB8AC3E}">
        <p14:creationId xmlns:p14="http://schemas.microsoft.com/office/powerpoint/2010/main" val="16240644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6AE31-7656-B356-3344-8F48DF9B7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7C75EB4-4B81-8F8A-5204-62031940D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385943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F588B3C3-B0D2-3714-B7D9-36DD6312A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A94E688-344E-B1B6-B876-F8BFF2CA6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085" y="1838480"/>
            <a:ext cx="8326929" cy="943784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F440B1-D549-3298-9C0B-BD0FECEE0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93" y="3207236"/>
            <a:ext cx="10285515" cy="7366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22FA7A2-8475-3196-AD38-04E03E428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00" y="4247480"/>
            <a:ext cx="10767800" cy="87580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48AB8D8-51BD-6110-0D0D-0A021EE57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546" y="5336184"/>
            <a:ext cx="10380908" cy="107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513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1EFB5-9A47-D7B6-9ACD-41A964465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00BF7B8-1B50-4686-AD2A-286905B72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72142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AE0E0D8-263E-D1BA-2DA7-288ED4EAB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B6E3A9BA-AF74-CD73-6052-4BF33C852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5121" y="1825625"/>
            <a:ext cx="7221758" cy="4351338"/>
          </a:xfrm>
        </p:spPr>
      </p:pic>
    </p:spTree>
    <p:extLst>
      <p:ext uri="{BB962C8B-B14F-4D97-AF65-F5344CB8AC3E}">
        <p14:creationId xmlns:p14="http://schemas.microsoft.com/office/powerpoint/2010/main" val="30013475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88030-1373-57E5-5697-1CEC4B01F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8E52E20-DE7E-5920-3615-3435A77D6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86347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FB06FE3-FD09-9A69-8EEC-E079258E3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B15712-93B0-98FC-0D68-5E7D2B10D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Во время тестирования иногда может понадобиться переопределить функции (и другие символы), которые в обычных условиях были бы найдены динамическим компоновщиком. Для этого переменной среды LD_PRELOAD можно присвоить строку с именами разделяемых библиотек, которые следует загрузить раньше других (имена разделяются двоеточиями)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Поскольку данные библиотеки загружаются в первую очередь, их функции, запрашиваемые программой, будут использоваться автоматически, переопределяя любые одноименные символы, которые в противном случае пришлось бы искать динамическому компоновщику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Из соображений безопасности программы, устанавливающие пользовательские и групповые идентификаторы, игнорируют переменную LD_PRELOAD</a:t>
            </a:r>
            <a:endParaRPr lang="LID4096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3121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719FC-41AB-AC89-1E13-0EE0F524E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298116C-05B1-B4BD-B89F-921FB1C1A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252526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724175C1-9B68-CD6D-F765-BD06B7B34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25938BD-5C06-4488-47D7-B8B5C57F8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431" y="1542541"/>
            <a:ext cx="5441152" cy="2674852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FD32CC-283C-76D4-B1F1-EF6E5F698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148" y="3429000"/>
            <a:ext cx="3789027" cy="327273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12DA16D-C552-5D0A-3524-5D565D08A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756" y="1725936"/>
            <a:ext cx="3977813" cy="803915"/>
          </a:xfrm>
          <a:prstGeom prst="rect">
            <a:avLst/>
          </a:prstGeom>
        </p:spPr>
      </p:pic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9C6D85D9-5157-97A0-5FF7-46981F854E97}"/>
              </a:ext>
            </a:extLst>
          </p:cNvPr>
          <p:cNvSpPr/>
          <p:nvPr/>
        </p:nvSpPr>
        <p:spPr>
          <a:xfrm>
            <a:off x="9063352" y="2658853"/>
            <a:ext cx="503339" cy="7298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Стрелка: вниз 12">
            <a:extLst>
              <a:ext uri="{FF2B5EF4-FFF2-40B4-BE49-F238E27FC236}">
                <a16:creationId xmlns:a16="http://schemas.microsoft.com/office/drawing/2014/main" id="{C6C7C170-878C-3F7D-501F-2F2DAD06B6CD}"/>
              </a:ext>
            </a:extLst>
          </p:cNvPr>
          <p:cNvSpPr/>
          <p:nvPr/>
        </p:nvSpPr>
        <p:spPr>
          <a:xfrm rot="16200000">
            <a:off x="6576000" y="1762971"/>
            <a:ext cx="503339" cy="7298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6274201-44DC-56B3-2254-FD531BB76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825" y="5051212"/>
            <a:ext cx="5426695" cy="812693"/>
          </a:xfrm>
          <a:prstGeom prst="rect">
            <a:avLst/>
          </a:prstGeom>
        </p:spPr>
      </p:pic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6783C80E-E87C-D7B7-1F80-4A0EBC55FF56}"/>
              </a:ext>
            </a:extLst>
          </p:cNvPr>
          <p:cNvSpPr/>
          <p:nvPr/>
        </p:nvSpPr>
        <p:spPr>
          <a:xfrm rot="5400000">
            <a:off x="6663164" y="5092636"/>
            <a:ext cx="503339" cy="7298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921874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0D0FD-D9E8-FBA0-945B-281DA8351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0A7EF88-1F8D-C3C3-83B9-25166F505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918840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BAB6C72D-2251-C2B8-780F-CA7FE8F46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867CF0-7323-C5D8-98FC-86670F99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32" y="1832451"/>
            <a:ext cx="10150720" cy="7849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70CC442-9698-398B-844A-2340906B3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0" y="3904952"/>
            <a:ext cx="11987299" cy="1089754"/>
          </a:xfrm>
          <a:prstGeom prst="rect">
            <a:avLst/>
          </a:prstGeom>
        </p:spPr>
      </p:pic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0B85717A-174D-FC79-C1C5-D5A4954E44BB}"/>
              </a:ext>
            </a:extLst>
          </p:cNvPr>
          <p:cNvSpPr/>
          <p:nvPr/>
        </p:nvSpPr>
        <p:spPr>
          <a:xfrm>
            <a:off x="5844329" y="2921534"/>
            <a:ext cx="503339" cy="7298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741803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F91A4-64AD-CD2E-DCED-69F005A76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9DDF1-EBE3-20AE-E23A-41B5E0CBD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523" y="1186961"/>
            <a:ext cx="11558954" cy="960194"/>
          </a:xfrm>
          <a:ln>
            <a:noFill/>
          </a:ln>
          <a:effectLst/>
        </p:spPr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Системное программирование</a:t>
            </a:r>
            <a:endParaRPr lang="LID4096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AA0C1B5-3700-67E2-8FDC-F838DAA9E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810" y="3697763"/>
            <a:ext cx="9170377" cy="4618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Библиотеки</a:t>
            </a:r>
          </a:p>
          <a:p>
            <a:endParaRPr lang="LID4096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14BF3-12B4-35F4-24E6-F26CFA8E7152}"/>
              </a:ext>
            </a:extLst>
          </p:cNvPr>
          <p:cNvSpPr txBox="1"/>
          <p:nvPr/>
        </p:nvSpPr>
        <p:spPr>
          <a:xfrm>
            <a:off x="3200400" y="650631"/>
            <a:ext cx="562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CD79A-2089-43E1-BAFC-AFA6A0339920}"/>
              </a:ext>
            </a:extLst>
          </p:cNvPr>
          <p:cNvSpPr txBox="1"/>
          <p:nvPr/>
        </p:nvSpPr>
        <p:spPr>
          <a:xfrm>
            <a:off x="5190337" y="3051019"/>
            <a:ext cx="18082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</a:rPr>
              <a:t>Лекция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endParaRPr lang="ru-RU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885AA57-5637-986F-50EB-120AC47AD9BD}"/>
              </a:ext>
            </a:extLst>
          </p:cNvPr>
          <p:cNvCxnSpPr/>
          <p:nvPr/>
        </p:nvCxnSpPr>
        <p:spPr>
          <a:xfrm>
            <a:off x="4339704" y="3574239"/>
            <a:ext cx="35095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9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BEB77-323C-F90A-C1F1-1805B2D41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A52599-ACF8-BF4C-2A34-4CDDBD162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744" y="1578971"/>
            <a:ext cx="8586656" cy="5106285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568E444-CF99-EB21-3572-66B58EE14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777990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B1192F7B-A997-186E-5DB6-1F6206022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95FB7D-EC85-3F73-F6EE-75EEF489163C}"/>
              </a:ext>
            </a:extLst>
          </p:cNvPr>
          <p:cNvSpPr txBox="1"/>
          <p:nvPr/>
        </p:nvSpPr>
        <p:spPr>
          <a:xfrm>
            <a:off x="990600" y="1748560"/>
            <a:ext cx="2843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Виды связывания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33542973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39821</TotalTime>
  <Words>4585</Words>
  <Application>Microsoft Office PowerPoint</Application>
  <PresentationFormat>Широкоэкранный</PresentationFormat>
  <Paragraphs>362</Paragraphs>
  <Slides>87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87</vt:i4>
      </vt:variant>
    </vt:vector>
  </HeadingPairs>
  <TitlesOfParts>
    <vt:vector size="94" baseType="lpstr">
      <vt:lpstr>Arial</vt:lpstr>
      <vt:lpstr>Calibri</vt:lpstr>
      <vt:lpstr>Calibri Light</vt:lpstr>
      <vt:lpstr>Cambria</vt:lpstr>
      <vt:lpstr>Verdana</vt:lpstr>
      <vt:lpstr>Wingdings</vt:lpstr>
      <vt:lpstr>Тема Office</vt:lpstr>
      <vt:lpstr>Системное программирование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Системное программирование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Pavel Bernatsky</dc:creator>
  <cp:lastModifiedBy>Анастасия Водчиц</cp:lastModifiedBy>
  <cp:revision>603</cp:revision>
  <dcterms:created xsi:type="dcterms:W3CDTF">2024-09-04T11:03:42Z</dcterms:created>
  <dcterms:modified xsi:type="dcterms:W3CDTF">2025-04-06T09:50:55Z</dcterms:modified>
</cp:coreProperties>
</file>